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f6NEK2ikCvjMd5niN7pzopcog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F65"/>
    <a:srgbClr val="5D69CF"/>
    <a:srgbClr val="A34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aef8cf6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0aef8cf66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0aef8cf66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aef8cf6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0aef8cf66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10aef8cf66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51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0a2bd0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240a2bd0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240a2bd0a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40a2bd0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240a2bd0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240a2bd0a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01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40ae05a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540ae05a6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540ae05a6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55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40ae05a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1540ae05a6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1540ae05a6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">
  <p:cSld name="2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ntent Double Line Title">
  <p:cSld name="1_1 Content Double Line 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0" y="451413"/>
            <a:ext cx="799200" cy="1215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440000" y="357300"/>
            <a:ext cx="102371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Double Line Title 2 Column">
  <p:cSld name="2 Content Double Line Title 2 Colum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440000" y="2160000"/>
            <a:ext cx="1023713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0" y="451413"/>
            <a:ext cx="799200" cy="12153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6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440000" y="357300"/>
            <a:ext cx="102371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ection Title">
  <p:cSld name="3 Section 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t">
  <p:cSld name="3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ction Title">
  <p:cSld name="4 Section 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">
  <p:cSld name="4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ection Title">
  <p:cSld name="5 Section 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ntent">
  <p:cSld name="5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ction Title">
  <p:cSld name="6 Section 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2 Column">
  <p:cSld name="2 Content 2 Colum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440000" y="2160000"/>
            <a:ext cx="1023713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6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Content">
  <p:cSld name="6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4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Section Title">
  <p:cSld name="7 Section 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Content">
  <p:cSld name="7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Section Title">
  <p:cSld name="8 Section 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7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Content">
  <p:cSld name="8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8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1440000" y="1752032"/>
            <a:ext cx="10270800" cy="257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0"/>
              <a:buFont typeface="Arial"/>
              <a:buNone/>
              <a:defRPr sz="9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1440000" y="4364886"/>
            <a:ext cx="10270800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0800" y="457200"/>
            <a:ext cx="3960000" cy="231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/>
          <p:nvPr/>
        </p:nvSpPr>
        <p:spPr>
          <a:xfrm>
            <a:off x="0" y="1752031"/>
            <a:ext cx="799200" cy="3326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440000" y="1752032"/>
            <a:ext cx="10270800" cy="257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800"/>
              <a:buFont typeface="Arial"/>
              <a:buNone/>
              <a:defRPr sz="9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440000" y="4364886"/>
            <a:ext cx="10270800" cy="13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0800" y="457200"/>
            <a:ext cx="3960000" cy="231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/>
          <p:nvPr/>
        </p:nvSpPr>
        <p:spPr>
          <a:xfrm>
            <a:off x="0" y="1752031"/>
            <a:ext cx="799200" cy="3326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/>
        </p:nvSpPr>
        <p:spPr>
          <a:xfrm>
            <a:off x="1440000" y="708430"/>
            <a:ext cx="10515600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lang="en-US" sz="8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0" y="973836"/>
            <a:ext cx="799200" cy="7772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470760" y="2350008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ection Title">
  <p:cSld name="1 Section 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">
  <p:cSld name="1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/>
          <p:nvPr/>
        </p:nvSpPr>
        <p:spPr>
          <a:xfrm>
            <a:off x="0" y="973837"/>
            <a:ext cx="79920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1440000" y="878400"/>
            <a:ext cx="10237136" cy="80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ntent Double Line Title">
  <p:cSld name="1 Content Double Line 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3470760" y="2160000"/>
            <a:ext cx="8206376" cy="369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/>
          <p:nvPr/>
        </p:nvSpPr>
        <p:spPr>
          <a:xfrm>
            <a:off x="0" y="451413"/>
            <a:ext cx="799200" cy="1215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1440000" y="357300"/>
            <a:ext cx="102371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ction Title">
  <p:cSld name="2 Section 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440000" y="2484000"/>
            <a:ext cx="10237136" cy="18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Arial"/>
              <a:buNone/>
              <a:defRPr sz="85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0" y="2484000"/>
            <a:ext cx="799200" cy="18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5560542" y="6208243"/>
            <a:ext cx="61165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Resilience and health</a:t>
            </a: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bringing your best to your professional and personal lives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aef8cf66b_0_10"/>
          <p:cNvSpPr/>
          <p:nvPr/>
        </p:nvSpPr>
        <p:spPr>
          <a:xfrm>
            <a:off x="2989275" y="1262975"/>
            <a:ext cx="9202800" cy="9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0aef8cf66b_0_10"/>
          <p:cNvSpPr txBox="1">
            <a:spLocks noGrp="1"/>
          </p:cNvSpPr>
          <p:nvPr>
            <p:ph type="body" idx="1"/>
          </p:nvPr>
        </p:nvSpPr>
        <p:spPr>
          <a:xfrm>
            <a:off x="3380025" y="1287875"/>
            <a:ext cx="102372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Exemples :</a:t>
            </a:r>
            <a:endParaRPr sz="33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10aef8cf66b_0_10"/>
          <p:cNvSpPr txBox="1"/>
          <p:nvPr/>
        </p:nvSpPr>
        <p:spPr>
          <a:xfrm>
            <a:off x="3498975" y="2318075"/>
            <a:ext cx="9036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Fatigue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Tâches multiples en même temps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Délais serrés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Surcharge cognitive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Changement de poste de travail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0aef8cf66b_0_10"/>
          <p:cNvSpPr txBox="1">
            <a:spLocks noGrp="1"/>
          </p:cNvSpPr>
          <p:nvPr>
            <p:ph type="title"/>
          </p:nvPr>
        </p:nvSpPr>
        <p:spPr>
          <a:xfrm>
            <a:off x="3380025" y="461375"/>
            <a:ext cx="102372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200" b="1">
                <a:solidFill>
                  <a:schemeClr val="lt1"/>
                </a:solidFill>
              </a:rPr>
              <a:t>Situations à haut risque</a:t>
            </a:r>
            <a:endParaRPr sz="4200" b="1">
              <a:solidFill>
                <a:schemeClr val="lt1"/>
              </a:solidFill>
            </a:endParaRPr>
          </a:p>
        </p:txBody>
      </p:sp>
      <p:pic>
        <p:nvPicPr>
          <p:cNvPr id="131" name="Google Shape;131;g10aef8cf66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3162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0aef8cf66b_0_10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Le pouvoir créatif de l’état d’esprit pour les dirigeants</a:t>
            </a:r>
            <a:endParaRPr sz="1200" b="1" i="0" u="none" strike="noStrike" cap="none">
              <a:solidFill>
                <a:schemeClr val="lt1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5BCECD"/>
                </a:highlight>
              </a:rPr>
              <a:t>Association professionnelle des cadres supérieurs de la fonction publique du Canada</a:t>
            </a:r>
            <a:endParaRPr sz="1200" i="0" u="none" strike="noStrike" cap="none">
              <a:solidFill>
                <a:schemeClr val="lt1"/>
              </a:solidFill>
              <a:highlight>
                <a:srgbClr val="5BCECD"/>
              </a:highlight>
            </a:endParaRPr>
          </a:p>
        </p:txBody>
      </p:sp>
      <p:sp>
        <p:nvSpPr>
          <p:cNvPr id="133" name="Google Shape;133;g10aef8cf66b_0_10"/>
          <p:cNvSpPr txBox="1"/>
          <p:nvPr/>
        </p:nvSpPr>
        <p:spPr>
          <a:xfrm>
            <a:off x="3086000" y="6456500"/>
            <a:ext cx="26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-US" sz="1200">
                <a:solidFill>
                  <a:srgbClr val="FFFFFF"/>
                </a:solidFill>
              </a:rPr>
              <a:t>3</a:t>
            </a: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aef8cf66b_0_10"/>
          <p:cNvSpPr/>
          <p:nvPr/>
        </p:nvSpPr>
        <p:spPr>
          <a:xfrm>
            <a:off x="2989275" y="1262975"/>
            <a:ext cx="9202800" cy="9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0aef8cf66b_0_10"/>
          <p:cNvSpPr txBox="1">
            <a:spLocks noGrp="1"/>
          </p:cNvSpPr>
          <p:nvPr>
            <p:ph type="body" idx="1"/>
          </p:nvPr>
        </p:nvSpPr>
        <p:spPr>
          <a:xfrm>
            <a:off x="3380025" y="1287875"/>
            <a:ext cx="102372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:</a:t>
            </a:r>
            <a:endParaRPr sz="33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10aef8cf66b_0_10"/>
          <p:cNvSpPr txBox="1"/>
          <p:nvPr/>
        </p:nvSpPr>
        <p:spPr>
          <a:xfrm>
            <a:off x="3498975" y="2318075"/>
            <a:ext cx="90360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Fatigue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Multiple tasks at the same time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Tight deadlines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Cognitive surcharge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Change in workstations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0aef8cf66b_0_10"/>
          <p:cNvSpPr txBox="1">
            <a:spLocks noGrp="1"/>
          </p:cNvSpPr>
          <p:nvPr>
            <p:ph type="title"/>
          </p:nvPr>
        </p:nvSpPr>
        <p:spPr>
          <a:xfrm>
            <a:off x="3380025" y="461375"/>
            <a:ext cx="102372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200" b="1" dirty="0">
                <a:solidFill>
                  <a:schemeClr val="lt1"/>
                </a:solidFill>
              </a:rPr>
              <a:t>High Risk Situations</a:t>
            </a:r>
            <a:endParaRPr sz="4200" b="1" dirty="0">
              <a:solidFill>
                <a:schemeClr val="lt1"/>
              </a:solidFill>
            </a:endParaRPr>
          </a:p>
        </p:txBody>
      </p:sp>
      <p:pic>
        <p:nvPicPr>
          <p:cNvPr id="131" name="Google Shape;131;g10aef8cf66b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0"/>
            <a:ext cx="3162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0aef8cf66b_0_10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pouvoir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créatif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l’état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 d’esprit pour les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dirigeants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Association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professionnelle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 des cadres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supérieurs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 de la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fonction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publique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 du Canada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g10aef8cf66b_0_10"/>
          <p:cNvSpPr txBox="1"/>
          <p:nvPr/>
        </p:nvSpPr>
        <p:spPr>
          <a:xfrm>
            <a:off x="3086000" y="6456500"/>
            <a:ext cx="266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92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0a2bd0aa_0_1"/>
          <p:cNvSpPr txBox="1"/>
          <p:nvPr/>
        </p:nvSpPr>
        <p:spPr>
          <a:xfrm>
            <a:off x="57625" y="6412500"/>
            <a:ext cx="32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-US" sz="1200">
                <a:solidFill>
                  <a:srgbClr val="FFFFFF"/>
                </a:solidFill>
              </a:rPr>
              <a:t>3</a:t>
            </a: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240a2bd0aa_0_1"/>
          <p:cNvSpPr txBox="1">
            <a:spLocks noGrp="1"/>
          </p:cNvSpPr>
          <p:nvPr>
            <p:ph type="title"/>
          </p:nvPr>
        </p:nvSpPr>
        <p:spPr>
          <a:xfrm>
            <a:off x="1657350" y="500100"/>
            <a:ext cx="88773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200" b="1">
                <a:solidFill>
                  <a:schemeClr val="lt1"/>
                </a:solidFill>
              </a:rPr>
              <a:t>Modèle cognitivo-comportemental</a:t>
            </a:r>
            <a:endParaRPr sz="4200" b="1">
              <a:solidFill>
                <a:schemeClr val="lt1"/>
              </a:solidFill>
            </a:endParaRPr>
          </a:p>
        </p:txBody>
      </p:sp>
      <p:pic>
        <p:nvPicPr>
          <p:cNvPr id="141" name="Google Shape;141;g1240a2bd0a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694" y="1301700"/>
            <a:ext cx="4554606" cy="47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240a2bd0aa_0_1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Le pouvoir créatif de l’état d’esprit pour les dirigeants</a:t>
            </a:r>
            <a:endParaRPr sz="1200" b="1" i="0" u="none" strike="noStrike" cap="none">
              <a:solidFill>
                <a:schemeClr val="lt1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5BCECD"/>
                </a:highlight>
              </a:rPr>
              <a:t>Association professionnelle des cadres supérieurs de la fonction publique du Canada</a:t>
            </a:r>
            <a:endParaRPr sz="1200" i="0" u="none" strike="noStrike" cap="none">
              <a:solidFill>
                <a:schemeClr val="lt1"/>
              </a:solidFill>
              <a:highlight>
                <a:srgbClr val="5BCECD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40a2bd0aa_0_1"/>
          <p:cNvSpPr txBox="1"/>
          <p:nvPr/>
        </p:nvSpPr>
        <p:spPr>
          <a:xfrm>
            <a:off x="57625" y="6412500"/>
            <a:ext cx="322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240a2bd0aa_0_1"/>
          <p:cNvSpPr txBox="1">
            <a:spLocks noGrp="1"/>
          </p:cNvSpPr>
          <p:nvPr>
            <p:ph type="title"/>
          </p:nvPr>
        </p:nvSpPr>
        <p:spPr>
          <a:xfrm>
            <a:off x="1657350" y="500100"/>
            <a:ext cx="88773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4200" b="1" dirty="0">
                <a:solidFill>
                  <a:schemeClr val="lt1"/>
                </a:solidFill>
              </a:rPr>
              <a:t>Cognitive-</a:t>
            </a:r>
            <a:r>
              <a:rPr lang="en-US" sz="4200" b="1" dirty="0" err="1">
                <a:solidFill>
                  <a:schemeClr val="lt1"/>
                </a:solidFill>
              </a:rPr>
              <a:t>Behavioural</a:t>
            </a:r>
            <a:r>
              <a:rPr lang="en-US" sz="4200" b="1" dirty="0">
                <a:solidFill>
                  <a:schemeClr val="lt1"/>
                </a:solidFill>
              </a:rPr>
              <a:t> Model</a:t>
            </a:r>
            <a:endParaRPr sz="4200" b="1" dirty="0">
              <a:solidFill>
                <a:schemeClr val="lt1"/>
              </a:solidFill>
            </a:endParaRPr>
          </a:p>
        </p:txBody>
      </p:sp>
      <p:pic>
        <p:nvPicPr>
          <p:cNvPr id="141" name="Google Shape;141;g1240a2bd0a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694" y="1301700"/>
            <a:ext cx="4554606" cy="47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1240a2bd0aa_0_1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Le pouvoir créatif de l’état d’esprit pour les dirigeants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Association professionnelle des cadres supérieurs de la fonction publique du Canada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B6EE9-119D-E8B2-8A4D-5D3DECDAD5DE}"/>
              </a:ext>
            </a:extLst>
          </p:cNvPr>
          <p:cNvSpPr txBox="1"/>
          <p:nvPr/>
        </p:nvSpPr>
        <p:spPr>
          <a:xfrm>
            <a:off x="5513294" y="1523457"/>
            <a:ext cx="12281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Beliefs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68603-E530-1A56-2A50-7DCABC0F5D3F}"/>
              </a:ext>
            </a:extLst>
          </p:cNvPr>
          <p:cNvSpPr txBox="1"/>
          <p:nvPr/>
        </p:nvSpPr>
        <p:spPr>
          <a:xfrm>
            <a:off x="5481914" y="3264631"/>
            <a:ext cx="1228165" cy="338554"/>
          </a:xfrm>
          <a:prstGeom prst="rect">
            <a:avLst/>
          </a:prstGeom>
          <a:solidFill>
            <a:srgbClr val="A34E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Thoughts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F2DAE-37EB-01B9-58A3-1661E8D374E6}"/>
              </a:ext>
            </a:extLst>
          </p:cNvPr>
          <p:cNvSpPr txBox="1"/>
          <p:nvPr/>
        </p:nvSpPr>
        <p:spPr>
          <a:xfrm>
            <a:off x="4596197" y="4508451"/>
            <a:ext cx="1333548" cy="338554"/>
          </a:xfrm>
          <a:prstGeom prst="rect">
            <a:avLst/>
          </a:prstGeom>
          <a:solidFill>
            <a:srgbClr val="5D69CF"/>
          </a:solidFill>
          <a:ln>
            <a:solidFill>
              <a:srgbClr val="5D69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Behaviours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2BFBA-29BB-AE73-2DBC-BB6B7BAD61A7}"/>
              </a:ext>
            </a:extLst>
          </p:cNvPr>
          <p:cNvSpPr txBox="1"/>
          <p:nvPr/>
        </p:nvSpPr>
        <p:spPr>
          <a:xfrm>
            <a:off x="6127376" y="4508451"/>
            <a:ext cx="1333548" cy="338554"/>
          </a:xfrm>
          <a:prstGeom prst="rect">
            <a:avLst/>
          </a:prstGeom>
          <a:solidFill>
            <a:srgbClr val="788F65"/>
          </a:solidFill>
          <a:ln>
            <a:solidFill>
              <a:srgbClr val="788F6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5290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40ae05a6d_2_0"/>
          <p:cNvSpPr/>
          <p:nvPr/>
        </p:nvSpPr>
        <p:spPr>
          <a:xfrm>
            <a:off x="3734875" y="1262975"/>
            <a:ext cx="8457000" cy="9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2400"/>
              </a:spcBef>
              <a:spcAft>
                <a:spcPts val="90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highlight>
                <a:srgbClr val="F5F5F5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540ae05a6d_2_0"/>
          <p:cNvSpPr txBox="1">
            <a:spLocks noGrp="1"/>
          </p:cNvSpPr>
          <p:nvPr>
            <p:ph type="body" idx="1"/>
          </p:nvPr>
        </p:nvSpPr>
        <p:spPr>
          <a:xfrm>
            <a:off x="3885225" y="1287875"/>
            <a:ext cx="41427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Examples :</a:t>
            </a:r>
            <a:endParaRPr sz="33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1540ae05a6d_2_0"/>
          <p:cNvSpPr txBox="1"/>
          <p:nvPr/>
        </p:nvSpPr>
        <p:spPr>
          <a:xfrm>
            <a:off x="3885225" y="2285875"/>
            <a:ext cx="63312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Blame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  <a:tabLst/>
              <a:defRPr/>
            </a:pPr>
            <a:r>
              <a:rPr lang="en-US" sz="3000" dirty="0">
                <a:solidFill>
                  <a:srgbClr val="F5F5F5"/>
                </a:solidFill>
                <a:highlight>
                  <a:srgbClr val="5BCECD"/>
                </a:highlight>
              </a:rPr>
              <a:t>Labelling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Everything or nothing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Emotional </a:t>
            </a:r>
            <a:r>
              <a:rPr lang="en-US" sz="3000" dirty="0">
                <a:solidFill>
                  <a:srgbClr val="F5F5F5"/>
                </a:solidFill>
                <a:highlight>
                  <a:srgbClr val="5BCECD"/>
                </a:highlight>
              </a:rPr>
              <a:t>reasoning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540ae05a6d_2_0"/>
          <p:cNvSpPr txBox="1">
            <a:spLocks noGrp="1"/>
          </p:cNvSpPr>
          <p:nvPr>
            <p:ph type="title"/>
          </p:nvPr>
        </p:nvSpPr>
        <p:spPr>
          <a:xfrm>
            <a:off x="3870475" y="461375"/>
            <a:ext cx="8172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800" b="1" dirty="0">
                <a:solidFill>
                  <a:schemeClr val="lt1"/>
                </a:solidFill>
              </a:rPr>
              <a:t>Automatic Thoughts</a:t>
            </a:r>
            <a:endParaRPr sz="3800" b="1" dirty="0">
              <a:solidFill>
                <a:schemeClr val="lt1"/>
              </a:solidFill>
            </a:endParaRPr>
          </a:p>
        </p:txBody>
      </p:sp>
      <p:pic>
        <p:nvPicPr>
          <p:cNvPr id="152" name="Google Shape;152;g1540ae05a6d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125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540ae05a6d_2_0"/>
          <p:cNvSpPr txBox="1"/>
          <p:nvPr/>
        </p:nvSpPr>
        <p:spPr>
          <a:xfrm>
            <a:off x="3734875" y="6443325"/>
            <a:ext cx="2648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540ae05a6d_2_0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Le pouvoir créatif de l’état d’esprit pour les dirigeants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5BCECD"/>
                </a:highlight>
                <a:uLnTx/>
                <a:uFillTx/>
                <a:latin typeface="Arial"/>
                <a:cs typeface="Arial"/>
                <a:sym typeface="Arial"/>
              </a:rPr>
              <a:t>Association professionnelle des cadres supérieurs de la fonction publique du Canada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5BCECD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13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CECD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40ae05a6d_2_0"/>
          <p:cNvSpPr/>
          <p:nvPr/>
        </p:nvSpPr>
        <p:spPr>
          <a:xfrm>
            <a:off x="3734875" y="1262975"/>
            <a:ext cx="8457000" cy="91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2400"/>
              </a:spcBef>
              <a:spcAft>
                <a:spcPts val="9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333333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1540ae05a6d_2_0"/>
          <p:cNvSpPr txBox="1">
            <a:spLocks noGrp="1"/>
          </p:cNvSpPr>
          <p:nvPr>
            <p:ph type="body" idx="1"/>
          </p:nvPr>
        </p:nvSpPr>
        <p:spPr>
          <a:xfrm>
            <a:off x="3885225" y="1287875"/>
            <a:ext cx="41427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Exemples :</a:t>
            </a:r>
            <a:endParaRPr sz="33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1540ae05a6d_2_0"/>
          <p:cNvSpPr txBox="1"/>
          <p:nvPr/>
        </p:nvSpPr>
        <p:spPr>
          <a:xfrm>
            <a:off x="3885225" y="2285875"/>
            <a:ext cx="63312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F5F5F5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B: Blâme</a:t>
            </a:r>
            <a:endParaRPr sz="3000" b="0" i="0" u="none" strike="noStrike" cap="none">
              <a:solidFill>
                <a:srgbClr val="F5F5F5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F5F5F5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É: Étiquetage</a:t>
            </a:r>
            <a:endParaRPr sz="3000" b="0" i="0" u="none" strike="noStrike" cap="none">
              <a:solidFill>
                <a:srgbClr val="F5F5F5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F5F5F5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T: Tout ou rien</a:t>
            </a:r>
            <a:endParaRPr sz="3000" b="0" i="0" u="none" strike="noStrike" cap="none">
              <a:solidFill>
                <a:srgbClr val="F5F5F5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000"/>
              <a:buFont typeface="Arial"/>
              <a:buChar char="●"/>
            </a:pPr>
            <a:r>
              <a:rPr lang="en-US" sz="3000" b="0" i="0" u="none" strike="noStrike" cap="none">
                <a:solidFill>
                  <a:srgbClr val="F5F5F5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É: raisonnement Émotionnel</a:t>
            </a:r>
            <a:endParaRPr sz="3000" b="0" i="0" u="none" strike="noStrike" cap="none">
              <a:solidFill>
                <a:srgbClr val="F5F5F5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540ae05a6d_2_0"/>
          <p:cNvSpPr txBox="1">
            <a:spLocks noGrp="1"/>
          </p:cNvSpPr>
          <p:nvPr>
            <p:ph type="title"/>
          </p:nvPr>
        </p:nvSpPr>
        <p:spPr>
          <a:xfrm>
            <a:off x="3870475" y="461375"/>
            <a:ext cx="8172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800" b="1">
                <a:solidFill>
                  <a:schemeClr val="lt1"/>
                </a:solidFill>
              </a:rPr>
              <a:t>Pensées automatiques</a:t>
            </a:r>
            <a:endParaRPr sz="3800" b="1">
              <a:solidFill>
                <a:schemeClr val="lt1"/>
              </a:solidFill>
            </a:endParaRPr>
          </a:p>
        </p:txBody>
      </p:sp>
      <p:pic>
        <p:nvPicPr>
          <p:cNvPr id="152" name="Google Shape;152;g1540ae05a6d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125" y="0"/>
            <a:ext cx="381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540ae05a6d_2_0"/>
          <p:cNvSpPr txBox="1"/>
          <p:nvPr/>
        </p:nvSpPr>
        <p:spPr>
          <a:xfrm>
            <a:off x="3734875" y="6443325"/>
            <a:ext cx="2648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-US" sz="1100">
                <a:solidFill>
                  <a:srgbClr val="FFFFFF"/>
                </a:solidFill>
              </a:rPr>
              <a:t>3</a:t>
            </a:r>
            <a:r>
              <a:rPr lang="en-US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Dre. Marie-Helene Pelletier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540ae05a6d_2_0"/>
          <p:cNvSpPr txBox="1"/>
          <p:nvPr/>
        </p:nvSpPr>
        <p:spPr>
          <a:xfrm>
            <a:off x="4679325" y="6243225"/>
            <a:ext cx="744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highlight>
                  <a:srgbClr val="5BCECD"/>
                </a:highlight>
                <a:latin typeface="Arial"/>
                <a:ea typeface="Arial"/>
                <a:cs typeface="Arial"/>
                <a:sym typeface="Arial"/>
              </a:rPr>
              <a:t>Le pouvoir créatif de l’état d’esprit pour les dirigeants</a:t>
            </a:r>
            <a:endParaRPr sz="1200" b="1" i="0" u="none" strike="noStrike" cap="none">
              <a:solidFill>
                <a:schemeClr val="lt1"/>
              </a:solidFill>
              <a:highlight>
                <a:srgbClr val="5BCECD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highlight>
                  <a:srgbClr val="5BCECD"/>
                </a:highlight>
              </a:rPr>
              <a:t>Association professionnelle des cadres supérieurs de la fonction publique du Canada</a:t>
            </a:r>
            <a:endParaRPr sz="1200" i="0" u="none" strike="noStrike" cap="none">
              <a:solidFill>
                <a:schemeClr val="lt1"/>
              </a:solidFill>
              <a:highlight>
                <a:srgbClr val="5BCECD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e-Hélène Pelletier Presentation">
  <a:themeElements>
    <a:clrScheme name="Accent 1">
      <a:dk1>
        <a:srgbClr val="5D69CF"/>
      </a:dk1>
      <a:lt1>
        <a:srgbClr val="FFFFFF"/>
      </a:lt1>
      <a:dk2>
        <a:srgbClr val="616360"/>
      </a:dk2>
      <a:lt2>
        <a:srgbClr val="FFFFFF"/>
      </a:lt2>
      <a:accent1>
        <a:srgbClr val="A34E40"/>
      </a:accent1>
      <a:accent2>
        <a:srgbClr val="6D70A9"/>
      </a:accent2>
      <a:accent3>
        <a:srgbClr val="788F65"/>
      </a:accent3>
      <a:accent4>
        <a:srgbClr val="C38B82"/>
      </a:accent4>
      <a:accent5>
        <a:srgbClr val="A0A1C7"/>
      </a:accent5>
      <a:accent6>
        <a:srgbClr val="A7B69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Montserrat</vt:lpstr>
      <vt:lpstr>Calibri</vt:lpstr>
      <vt:lpstr>Arial</vt:lpstr>
      <vt:lpstr>Marie-Hélène Pelletier Presentation</vt:lpstr>
      <vt:lpstr>Situations à haut risque</vt:lpstr>
      <vt:lpstr>High Risk Situations</vt:lpstr>
      <vt:lpstr>Modèle cognitivo-comportemental</vt:lpstr>
      <vt:lpstr>Cognitive-Behavioural Model</vt:lpstr>
      <vt:lpstr>Automatic Thoughts</vt:lpstr>
      <vt:lpstr>Pensées automatiques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Situations à haut risque</dc:title>
  <dc:creator>Christopher  Noon</dc:creator>
  <cp:lastModifiedBy>Nathalie Vallée</cp:lastModifiedBy>
  <cp:revision>1</cp:revision>
  <dcterms:created xsi:type="dcterms:W3CDTF">2017-12-05T18:23:54Z</dcterms:created>
  <dcterms:modified xsi:type="dcterms:W3CDTF">2023-02-03T16:17:10Z</dcterms:modified>
</cp:coreProperties>
</file>