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80" r:id="rId4"/>
    <p:sldId id="281" r:id="rId5"/>
    <p:sldId id="259" r:id="rId6"/>
    <p:sldId id="260" r:id="rId7"/>
    <p:sldId id="261" r:id="rId8"/>
    <p:sldId id="265" r:id="rId9"/>
    <p:sldId id="268" r:id="rId10"/>
    <p:sldId id="282" r:id="rId11"/>
    <p:sldId id="283" r:id="rId12"/>
    <p:sldId id="274" r:id="rId13"/>
    <p:sldId id="275" r:id="rId14"/>
    <p:sldId id="277" r:id="rId15"/>
    <p:sldId id="278" r:id="rId16"/>
    <p:sldId id="279"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D3EFF1-F51E-828B-498E-5F6410DDCBB2}" name="Robert-Ouellet, Morgane (SPAC/PSPC)" initials="ROM(" userId="S::Morgane.Robert-Ouellet@tpsgc-pwgsc.gc.ca::d1e9a910-a323-4e24-8542-3818bca59c2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AA41A"/>
    <a:srgbClr val="4B4F54"/>
    <a:srgbClr val="AFA9A0"/>
    <a:srgbClr val="003B5C"/>
    <a:srgbClr val="D2E280"/>
    <a:srgbClr val="C4D600"/>
    <a:srgbClr val="C6D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7" autoAdjust="0"/>
    <p:restoredTop sz="95974" autoAdjust="0"/>
  </p:normalViewPr>
  <p:slideViewPr>
    <p:cSldViewPr snapToGrid="0">
      <p:cViewPr varScale="1">
        <p:scale>
          <a:sx n="111" d="100"/>
          <a:sy n="111" d="100"/>
        </p:scale>
        <p:origin x="1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E0000-9767-44BD-8440-9D4A77C6681D}" type="datetimeFigureOut">
              <a:rPr lang="en-CA" smtClean="0"/>
              <a:t>2023-01-17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A599B-663A-42BF-B5E8-4393AE08424A}" type="slidenum">
              <a:rPr lang="en-CA" smtClean="0"/>
              <a:t>‹N°›</a:t>
            </a:fld>
            <a:endParaRPr lang="en-CA"/>
          </a:p>
        </p:txBody>
      </p:sp>
    </p:spTree>
    <p:extLst>
      <p:ext uri="{BB962C8B-B14F-4D97-AF65-F5344CB8AC3E}">
        <p14:creationId xmlns:p14="http://schemas.microsoft.com/office/powerpoint/2010/main" val="147127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4A599B-663A-42BF-B5E8-4393AE08424A}" type="slidenum">
              <a:rPr lang="en-CA" smtClean="0"/>
              <a:t>7</a:t>
            </a:fld>
            <a:endParaRPr lang="en-CA"/>
          </a:p>
        </p:txBody>
      </p:sp>
    </p:spTree>
    <p:extLst>
      <p:ext uri="{BB962C8B-B14F-4D97-AF65-F5344CB8AC3E}">
        <p14:creationId xmlns:p14="http://schemas.microsoft.com/office/powerpoint/2010/main" val="3010819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A cross on a pole&#10;&#10;Description automatically generated with low confidence">
            <a:extLst>
              <a:ext uri="{FF2B5EF4-FFF2-40B4-BE49-F238E27FC236}">
                <a16:creationId xmlns:a16="http://schemas.microsoft.com/office/drawing/2014/main" id="{78B9F52A-D911-4FC2-BA44-C1B9E42DDC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8" cy="592931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C75FD36A-B1C8-4779-B1F9-385B618442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1999" cy="6092663"/>
          </a:xfrm>
          <a:prstGeom prst="rect">
            <a:avLst/>
          </a:prstGeom>
        </p:spPr>
      </p:pic>
      <p:sp>
        <p:nvSpPr>
          <p:cNvPr id="93" name="Rectangle 92">
            <a:extLst>
              <a:ext uri="{FF2B5EF4-FFF2-40B4-BE49-F238E27FC236}">
                <a16:creationId xmlns:a16="http://schemas.microsoft.com/office/drawing/2014/main" id="{6F454A37-5BDD-4AEA-A28B-E9981087FFD0}"/>
              </a:ext>
            </a:extLst>
          </p:cNvPr>
          <p:cNvSpPr/>
          <p:nvPr userDrawn="1"/>
        </p:nvSpPr>
        <p:spPr>
          <a:xfrm>
            <a:off x="1" y="6111418"/>
            <a:ext cx="12192000" cy="7315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457200" y="2286000"/>
            <a:ext cx="5448383" cy="3072551"/>
          </a:xfrm>
        </p:spPr>
        <p:txBody>
          <a:bodyPr lIns="0" anchor="t" anchorCtr="0">
            <a:normAutofit/>
          </a:bodyPr>
          <a:lstStyle>
            <a:lvl1pPr algn="l">
              <a:defRPr sz="4400">
                <a:solidFill>
                  <a:schemeClr val="accent1"/>
                </a:solidFill>
                <a:latin typeface="+mj-lt"/>
                <a:ea typeface="Cambria" panose="02040503050406030204" pitchFamily="18" charset="0"/>
              </a:defRPr>
            </a:lvl1pPr>
          </a:lstStyle>
          <a:p>
            <a:r>
              <a:rPr lang="en-US" dirty="0"/>
              <a:t>Page title</a:t>
            </a:r>
            <a:endParaRPr lang="en-CA" dirty="0"/>
          </a:p>
        </p:txBody>
      </p:sp>
      <p:pic>
        <p:nvPicPr>
          <p:cNvPr id="10" name="Graphic 9">
            <a:extLst>
              <a:ext uri="{FF2B5EF4-FFF2-40B4-BE49-F238E27FC236}">
                <a16:creationId xmlns:a16="http://schemas.microsoft.com/office/drawing/2014/main" id="{E27B4A62-C101-411B-95FA-E83879F7AA2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9972" y="6398756"/>
            <a:ext cx="2783394" cy="218641"/>
          </a:xfrm>
          <a:prstGeom prst="rect">
            <a:avLst/>
          </a:prstGeom>
        </p:spPr>
      </p:pic>
      <p:pic>
        <p:nvPicPr>
          <p:cNvPr id="11" name="Graphic 10" descr="Wordmark">
            <a:extLst>
              <a:ext uri="{FF2B5EF4-FFF2-40B4-BE49-F238E27FC236}">
                <a16:creationId xmlns:a16="http://schemas.microsoft.com/office/drawing/2014/main" id="{A3C43173-7D7B-4158-A083-4302C6D2B48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25788" y="6318204"/>
            <a:ext cx="1277324" cy="299193"/>
          </a:xfrm>
          <a:prstGeom prst="rect">
            <a:avLst/>
          </a:prstGeom>
        </p:spPr>
      </p:pic>
    </p:spTree>
    <p:extLst>
      <p:ext uri="{BB962C8B-B14F-4D97-AF65-F5344CB8AC3E}">
        <p14:creationId xmlns:p14="http://schemas.microsoft.com/office/powerpoint/2010/main" val="370556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E539-CBE8-49BE-ACB6-82667D1BEF71}"/>
              </a:ext>
            </a:extLst>
          </p:cNvPr>
          <p:cNvSpPr>
            <a:spLocks noGrp="1"/>
          </p:cNvSpPr>
          <p:nvPr>
            <p:ph type="title" hasCustomPrompt="1"/>
          </p:nvPr>
        </p:nvSpPr>
        <p:spPr>
          <a:xfrm>
            <a:off x="201286" y="147226"/>
            <a:ext cx="11503034" cy="548640"/>
          </a:xfrm>
        </p:spPr>
        <p:txBody>
          <a:bodyPr anchor="ctr"/>
          <a:lstStyle>
            <a:lvl1pPr>
              <a:defRPr>
                <a:solidFill>
                  <a:schemeClr val="bg1"/>
                </a:solidFill>
              </a:defRPr>
            </a:lvl1pPr>
          </a:lstStyle>
          <a:p>
            <a:r>
              <a:rPr lang="en-US" dirty="0"/>
              <a:t>Title of page</a:t>
            </a:r>
            <a:endParaRPr lang="en-CA" dirty="0"/>
          </a:p>
        </p:txBody>
      </p:sp>
      <p:sp>
        <p:nvSpPr>
          <p:cNvPr id="3" name="Content Placeholder 2">
            <a:extLst>
              <a:ext uri="{FF2B5EF4-FFF2-40B4-BE49-F238E27FC236}">
                <a16:creationId xmlns:a16="http://schemas.microsoft.com/office/drawing/2014/main" id="{49313BCC-9A51-4917-BC07-7D61FBA0D363}"/>
              </a:ext>
            </a:extLst>
          </p:cNvPr>
          <p:cNvSpPr>
            <a:spLocks noGrp="1"/>
          </p:cNvSpPr>
          <p:nvPr>
            <p:ph idx="1" hasCustomPrompt="1"/>
          </p:nvPr>
        </p:nvSpPr>
        <p:spPr>
          <a:xfrm>
            <a:off x="4649461" y="1225194"/>
            <a:ext cx="11503034" cy="5267047"/>
          </a:xfrm>
        </p:spPr>
        <p:txBody>
          <a:bodyPr/>
          <a:lstStyle>
            <a:lvl1pPr>
              <a:defRPr/>
            </a:lvl1pPr>
            <a:lvl2pPr>
              <a:defRPr/>
            </a:lvl2pPr>
            <a:lvl3pPr>
              <a:defRPr/>
            </a:lvl3pPr>
            <a:lvl4pPr>
              <a:defRPr/>
            </a:lvl4pPr>
            <a:lvl5pPr>
              <a:defRPr/>
            </a:lvl5pPr>
          </a:lstStyle>
          <a:p>
            <a:pPr lvl="0"/>
            <a:r>
              <a:rPr lang="en-US" dirty="0"/>
              <a:t>Level #1</a:t>
            </a:r>
          </a:p>
          <a:p>
            <a:pPr lvl="1"/>
            <a:r>
              <a:rPr lang="en-US" dirty="0"/>
              <a:t>Level #2</a:t>
            </a:r>
          </a:p>
          <a:p>
            <a:pPr lvl="2"/>
            <a:r>
              <a:rPr lang="en-US" dirty="0"/>
              <a:t>Level #3</a:t>
            </a:r>
          </a:p>
          <a:p>
            <a:pPr lvl="3"/>
            <a:r>
              <a:rPr lang="en-US" dirty="0"/>
              <a:t>Level #4</a:t>
            </a:r>
          </a:p>
          <a:p>
            <a:pPr lvl="4"/>
            <a:r>
              <a:rPr lang="en-US" dirty="0"/>
              <a:t>Level #5</a:t>
            </a:r>
            <a:endParaRPr lang="en-CA" dirty="0"/>
          </a:p>
        </p:txBody>
      </p:sp>
      <p:sp>
        <p:nvSpPr>
          <p:cNvPr id="5" name="Slide Number Placeholder 5">
            <a:extLst>
              <a:ext uri="{FF2B5EF4-FFF2-40B4-BE49-F238E27FC236}">
                <a16:creationId xmlns:a16="http://schemas.microsoft.com/office/drawing/2014/main" id="{818E7CC3-20BF-4926-A846-9731E96EF800}"/>
              </a:ext>
            </a:extLst>
          </p:cNvPr>
          <p:cNvSpPr>
            <a:spLocks noGrp="1"/>
          </p:cNvSpPr>
          <p:nvPr>
            <p:ph type="sldNum" sz="quarter" idx="4"/>
          </p:nvPr>
        </p:nvSpPr>
        <p:spPr>
          <a:xfrm>
            <a:off x="11213041" y="6492241"/>
            <a:ext cx="491279" cy="197985"/>
          </a:xfrm>
          <a:prstGeom prst="rect">
            <a:avLst/>
          </a:prstGeom>
        </p:spPr>
        <p:txBody>
          <a:bodyPr vert="horz" lIns="0" tIns="0" rIns="0" bIns="0" rtlCol="0" anchor="t" anchorCtr="0"/>
          <a:lstStyle>
            <a:lvl1pPr algn="r">
              <a:defRPr sz="900">
                <a:solidFill>
                  <a:schemeClr val="tx1">
                    <a:tint val="75000"/>
                  </a:schemeClr>
                </a:solidFill>
              </a:defRPr>
            </a:lvl1pPr>
          </a:lstStyle>
          <a:p>
            <a:fld id="{B266F0CF-D303-475F-943A-730B13ED5BD8}" type="slidenum">
              <a:rPr lang="en-CA" smtClean="0"/>
              <a:t>‹N°›</a:t>
            </a:fld>
            <a:endParaRPr lang="en-CA" dirty="0"/>
          </a:p>
        </p:txBody>
      </p:sp>
    </p:spTree>
    <p:extLst>
      <p:ext uri="{BB962C8B-B14F-4D97-AF65-F5344CB8AC3E}">
        <p14:creationId xmlns:p14="http://schemas.microsoft.com/office/powerpoint/2010/main" val="36307875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A276-B4CB-4E1D-A167-556F2B4C9BA3}"/>
              </a:ext>
            </a:extLst>
          </p:cNvPr>
          <p:cNvSpPr>
            <a:spLocks noGrp="1"/>
          </p:cNvSpPr>
          <p:nvPr>
            <p:ph type="title" hasCustomPrompt="1"/>
          </p:nvPr>
        </p:nvSpPr>
        <p:spPr>
          <a:xfrm>
            <a:off x="457200" y="1709740"/>
            <a:ext cx="11247120" cy="2852737"/>
          </a:xfrm>
        </p:spPr>
        <p:txBody>
          <a:bodyPr anchor="b">
            <a:normAutofit/>
          </a:bodyPr>
          <a:lstStyle>
            <a:lvl1pPr>
              <a:defRPr sz="4400"/>
            </a:lvl1pPr>
          </a:lstStyle>
          <a:p>
            <a:r>
              <a:rPr lang="en-US" dirty="0"/>
              <a:t>Section title</a:t>
            </a:r>
            <a:endParaRPr lang="en-CA" dirty="0"/>
          </a:p>
        </p:txBody>
      </p:sp>
      <p:sp>
        <p:nvSpPr>
          <p:cNvPr id="3" name="Text Placeholder 2">
            <a:extLst>
              <a:ext uri="{FF2B5EF4-FFF2-40B4-BE49-F238E27FC236}">
                <a16:creationId xmlns:a16="http://schemas.microsoft.com/office/drawing/2014/main" id="{39BDEEBB-2835-4821-8E51-8D365930B6E7}"/>
              </a:ext>
            </a:extLst>
          </p:cNvPr>
          <p:cNvSpPr>
            <a:spLocks noGrp="1"/>
          </p:cNvSpPr>
          <p:nvPr>
            <p:ph type="body" idx="1" hasCustomPrompt="1"/>
          </p:nvPr>
        </p:nvSpPr>
        <p:spPr>
          <a:xfrm>
            <a:off x="457200" y="4589463"/>
            <a:ext cx="11247120" cy="1535112"/>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
        <p:nvSpPr>
          <p:cNvPr id="6" name="Slide Number Placeholder 5">
            <a:extLst>
              <a:ext uri="{FF2B5EF4-FFF2-40B4-BE49-F238E27FC236}">
                <a16:creationId xmlns:a16="http://schemas.microsoft.com/office/drawing/2014/main" id="{8D7A2EC5-1074-4946-AC0A-20094125A548}"/>
              </a:ext>
            </a:extLst>
          </p:cNvPr>
          <p:cNvSpPr>
            <a:spLocks noGrp="1"/>
          </p:cNvSpPr>
          <p:nvPr>
            <p:ph type="sldNum" sz="quarter" idx="12"/>
          </p:nvPr>
        </p:nvSpPr>
        <p:spPr>
          <a:xfrm>
            <a:off x="11213041" y="6492241"/>
            <a:ext cx="491279" cy="197985"/>
          </a:xfrm>
        </p:spPr>
        <p:txBody>
          <a:bodyPr/>
          <a:lstStyle/>
          <a:p>
            <a:fld id="{B266F0CF-D303-475F-943A-730B13ED5BD8}" type="slidenum">
              <a:rPr lang="en-CA" smtClean="0"/>
              <a:t>‹N°›</a:t>
            </a:fld>
            <a:endParaRPr lang="en-CA"/>
          </a:p>
        </p:txBody>
      </p:sp>
    </p:spTree>
    <p:extLst>
      <p:ext uri="{BB962C8B-B14F-4D97-AF65-F5344CB8AC3E}">
        <p14:creationId xmlns:p14="http://schemas.microsoft.com/office/powerpoint/2010/main" val="101386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9F10A1-6836-402E-91C6-C687094CD3A6}"/>
              </a:ext>
            </a:extLst>
          </p:cNvPr>
          <p:cNvSpPr>
            <a:spLocks noGrp="1"/>
          </p:cNvSpPr>
          <p:nvPr>
            <p:ph sz="half" idx="1" hasCustomPrompt="1"/>
          </p:nvPr>
        </p:nvSpPr>
        <p:spPr>
          <a:xfrm>
            <a:off x="201285" y="976045"/>
            <a:ext cx="5616969" cy="5404207"/>
          </a:xfrm>
        </p:spPr>
        <p:txBody>
          <a:bodyPr/>
          <a:lstStyle>
            <a:lvl1pPr>
              <a:defRPr/>
            </a:lvl1pPr>
            <a:lvl2pPr>
              <a:defRPr/>
            </a:lvl2pPr>
            <a:lvl3pPr>
              <a:defRPr/>
            </a:lvl3pPr>
            <a:lvl4pPr>
              <a:defRPr/>
            </a:lvl4pPr>
            <a:lvl5pPr>
              <a:defRPr/>
            </a:lvl5pPr>
          </a:lstStyle>
          <a:p>
            <a:pPr lvl="0"/>
            <a:r>
              <a:rPr lang="en-US" dirty="0"/>
              <a:t>Level #1</a:t>
            </a:r>
          </a:p>
          <a:p>
            <a:pPr lvl="1"/>
            <a:r>
              <a:rPr lang="en-US" dirty="0"/>
              <a:t>Level #2</a:t>
            </a:r>
          </a:p>
          <a:p>
            <a:pPr lvl="2"/>
            <a:r>
              <a:rPr lang="en-US" dirty="0"/>
              <a:t>Level #3</a:t>
            </a:r>
          </a:p>
          <a:p>
            <a:pPr lvl="3"/>
            <a:r>
              <a:rPr lang="en-US" dirty="0"/>
              <a:t>Level #4</a:t>
            </a:r>
          </a:p>
          <a:p>
            <a:pPr lvl="4"/>
            <a:r>
              <a:rPr lang="en-US" dirty="0"/>
              <a:t>Level #5</a:t>
            </a:r>
            <a:endParaRPr lang="en-CA" dirty="0"/>
          </a:p>
        </p:txBody>
      </p:sp>
      <p:sp>
        <p:nvSpPr>
          <p:cNvPr id="4" name="Content Placeholder 3">
            <a:extLst>
              <a:ext uri="{FF2B5EF4-FFF2-40B4-BE49-F238E27FC236}">
                <a16:creationId xmlns:a16="http://schemas.microsoft.com/office/drawing/2014/main" id="{DFE167A3-40CF-43DA-A440-A97EF0067D68}"/>
              </a:ext>
            </a:extLst>
          </p:cNvPr>
          <p:cNvSpPr>
            <a:spLocks noGrp="1"/>
          </p:cNvSpPr>
          <p:nvPr>
            <p:ph sz="half" idx="2" hasCustomPrompt="1"/>
          </p:nvPr>
        </p:nvSpPr>
        <p:spPr>
          <a:xfrm>
            <a:off x="6087351" y="976045"/>
            <a:ext cx="5616969" cy="5404207"/>
          </a:xfrm>
        </p:spPr>
        <p:txBody>
          <a:bodyPr/>
          <a:lstStyle>
            <a:lvl1pPr>
              <a:defRPr/>
            </a:lvl1pPr>
            <a:lvl2pPr>
              <a:defRPr/>
            </a:lvl2pPr>
            <a:lvl3pPr>
              <a:defRPr/>
            </a:lvl3pPr>
            <a:lvl4pPr>
              <a:defRPr/>
            </a:lvl4pPr>
            <a:lvl5pPr>
              <a:defRPr/>
            </a:lvl5pPr>
          </a:lstStyle>
          <a:p>
            <a:pPr lvl="0"/>
            <a:r>
              <a:rPr lang="en-US" dirty="0"/>
              <a:t>Level #1</a:t>
            </a:r>
          </a:p>
          <a:p>
            <a:pPr lvl="1"/>
            <a:r>
              <a:rPr lang="en-US" dirty="0"/>
              <a:t>Level #2</a:t>
            </a:r>
          </a:p>
          <a:p>
            <a:pPr lvl="2"/>
            <a:r>
              <a:rPr lang="en-US" dirty="0"/>
              <a:t>Level #3</a:t>
            </a:r>
          </a:p>
          <a:p>
            <a:pPr lvl="3"/>
            <a:r>
              <a:rPr lang="en-US" dirty="0"/>
              <a:t>Level #4</a:t>
            </a:r>
          </a:p>
          <a:p>
            <a:pPr lvl="4"/>
            <a:r>
              <a:rPr lang="en-US" dirty="0"/>
              <a:t>Level #5</a:t>
            </a:r>
            <a:endParaRPr lang="en-CA" dirty="0"/>
          </a:p>
        </p:txBody>
      </p:sp>
      <p:sp>
        <p:nvSpPr>
          <p:cNvPr id="7" name="Slide Number Placeholder 6">
            <a:extLst>
              <a:ext uri="{FF2B5EF4-FFF2-40B4-BE49-F238E27FC236}">
                <a16:creationId xmlns:a16="http://schemas.microsoft.com/office/drawing/2014/main" id="{8BF96C27-0225-4FB3-93C5-D89F2EE247B5}"/>
              </a:ext>
            </a:extLst>
          </p:cNvPr>
          <p:cNvSpPr>
            <a:spLocks noGrp="1"/>
          </p:cNvSpPr>
          <p:nvPr>
            <p:ph type="sldNum" sz="quarter" idx="12"/>
          </p:nvPr>
        </p:nvSpPr>
        <p:spPr>
          <a:xfrm>
            <a:off x="11213041" y="6492241"/>
            <a:ext cx="491279" cy="197985"/>
          </a:xfrm>
        </p:spPr>
        <p:txBody>
          <a:bodyPr/>
          <a:lstStyle/>
          <a:p>
            <a:fld id="{B266F0CF-D303-475F-943A-730B13ED5BD8}" type="slidenum">
              <a:rPr lang="en-CA" smtClean="0"/>
              <a:t>‹N°›</a:t>
            </a:fld>
            <a:endParaRPr lang="en-CA"/>
          </a:p>
        </p:txBody>
      </p:sp>
      <p:sp>
        <p:nvSpPr>
          <p:cNvPr id="8" name="Title 1">
            <a:extLst>
              <a:ext uri="{FF2B5EF4-FFF2-40B4-BE49-F238E27FC236}">
                <a16:creationId xmlns:a16="http://schemas.microsoft.com/office/drawing/2014/main" id="{77AA2225-1EA1-4C61-BA4A-CDE82784423F}"/>
              </a:ext>
            </a:extLst>
          </p:cNvPr>
          <p:cNvSpPr>
            <a:spLocks noGrp="1"/>
          </p:cNvSpPr>
          <p:nvPr>
            <p:ph type="title" hasCustomPrompt="1"/>
          </p:nvPr>
        </p:nvSpPr>
        <p:spPr>
          <a:xfrm>
            <a:off x="201286" y="147226"/>
            <a:ext cx="11503034" cy="548640"/>
          </a:xfrm>
        </p:spPr>
        <p:txBody>
          <a:bodyPr anchor="ctr"/>
          <a:lstStyle>
            <a:lvl1pPr>
              <a:defRPr>
                <a:solidFill>
                  <a:schemeClr val="bg1"/>
                </a:solidFill>
              </a:defRPr>
            </a:lvl1pPr>
          </a:lstStyle>
          <a:p>
            <a:r>
              <a:rPr lang="en-US" dirty="0"/>
              <a:t>Title of page</a:t>
            </a:r>
            <a:endParaRPr lang="en-CA" dirty="0"/>
          </a:p>
        </p:txBody>
      </p:sp>
    </p:spTree>
    <p:extLst>
      <p:ext uri="{BB962C8B-B14F-4D97-AF65-F5344CB8AC3E}">
        <p14:creationId xmlns:p14="http://schemas.microsoft.com/office/powerpoint/2010/main" val="53601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080363C5-EB86-45E8-A193-93B7E2E545A1}"/>
              </a:ext>
            </a:extLst>
          </p:cNvPr>
          <p:cNvSpPr>
            <a:spLocks noGrp="1"/>
          </p:cNvSpPr>
          <p:nvPr>
            <p:ph type="sldNum" sz="quarter" idx="12"/>
          </p:nvPr>
        </p:nvSpPr>
        <p:spPr>
          <a:xfrm>
            <a:off x="11213041" y="6492241"/>
            <a:ext cx="491279" cy="197985"/>
          </a:xfrm>
        </p:spPr>
        <p:txBody>
          <a:bodyPr/>
          <a:lstStyle/>
          <a:p>
            <a:fld id="{B266F0CF-D303-475F-943A-730B13ED5BD8}" type="slidenum">
              <a:rPr lang="en-CA" smtClean="0"/>
              <a:t>‹N°›</a:t>
            </a:fld>
            <a:endParaRPr lang="en-CA"/>
          </a:p>
        </p:txBody>
      </p:sp>
    </p:spTree>
    <p:extLst>
      <p:ext uri="{BB962C8B-B14F-4D97-AF65-F5344CB8AC3E}">
        <p14:creationId xmlns:p14="http://schemas.microsoft.com/office/powerpoint/2010/main" val="75830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with Phot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6A403D-0BC0-4B71-85AE-BB58ED061E86}"/>
              </a:ext>
            </a:extLst>
          </p:cNvPr>
          <p:cNvSpPr>
            <a:spLocks noGrp="1"/>
          </p:cNvSpPr>
          <p:nvPr>
            <p:ph type="sldNum" sz="quarter" idx="10"/>
          </p:nvPr>
        </p:nvSpPr>
        <p:spPr>
          <a:xfrm>
            <a:off x="11213041" y="6492241"/>
            <a:ext cx="491279" cy="197985"/>
          </a:xfrm>
        </p:spPr>
        <p:txBody>
          <a:bodyPr/>
          <a:lstStyle/>
          <a:p>
            <a:fld id="{B266F0CF-D303-475F-943A-730B13ED5BD8}" type="slidenum">
              <a:rPr lang="en-CA" smtClean="0"/>
              <a:t>‹N°›</a:t>
            </a:fld>
            <a:endParaRPr lang="en-CA"/>
          </a:p>
        </p:txBody>
      </p:sp>
      <p:sp>
        <p:nvSpPr>
          <p:cNvPr id="7" name="Picture Placeholder 6">
            <a:extLst>
              <a:ext uri="{FF2B5EF4-FFF2-40B4-BE49-F238E27FC236}">
                <a16:creationId xmlns:a16="http://schemas.microsoft.com/office/drawing/2014/main" id="{8366BB6A-6576-4305-B00F-42C049125E20}"/>
              </a:ext>
            </a:extLst>
          </p:cNvPr>
          <p:cNvSpPr>
            <a:spLocks noGrp="1"/>
          </p:cNvSpPr>
          <p:nvPr>
            <p:ph type="pic" sz="quarter" idx="12" hasCustomPrompt="1"/>
          </p:nvPr>
        </p:nvSpPr>
        <p:spPr>
          <a:xfrm>
            <a:off x="457200" y="1920240"/>
            <a:ext cx="11247120" cy="3974471"/>
          </a:xfrm>
        </p:spPr>
        <p:txBody>
          <a:bodyPr/>
          <a:lstStyle>
            <a:lvl1pPr marL="0" indent="0">
              <a:buNone/>
              <a:defRPr/>
            </a:lvl1pPr>
          </a:lstStyle>
          <a:p>
            <a:r>
              <a:rPr lang="en-CA" dirty="0"/>
              <a:t>Graphic</a:t>
            </a:r>
          </a:p>
        </p:txBody>
      </p:sp>
      <p:sp>
        <p:nvSpPr>
          <p:cNvPr id="9" name="Text Placeholder 8">
            <a:extLst>
              <a:ext uri="{FF2B5EF4-FFF2-40B4-BE49-F238E27FC236}">
                <a16:creationId xmlns:a16="http://schemas.microsoft.com/office/drawing/2014/main" id="{5950B0D0-6950-490F-B1FA-47E32D245620}"/>
              </a:ext>
            </a:extLst>
          </p:cNvPr>
          <p:cNvSpPr>
            <a:spLocks noGrp="1"/>
          </p:cNvSpPr>
          <p:nvPr>
            <p:ph type="body" sz="quarter" idx="13" hasCustomPrompt="1"/>
          </p:nvPr>
        </p:nvSpPr>
        <p:spPr>
          <a:xfrm>
            <a:off x="457200" y="6071564"/>
            <a:ext cx="11247120" cy="197985"/>
          </a:xfrm>
        </p:spPr>
        <p:txBody>
          <a:bodyPr>
            <a:normAutofit/>
          </a:bodyPr>
          <a:lstStyle>
            <a:lvl1pPr marL="0" indent="0" algn="ctr">
              <a:buNone/>
              <a:defRPr sz="1400"/>
            </a:lvl1pPr>
          </a:lstStyle>
          <a:p>
            <a:pPr lvl="0"/>
            <a:r>
              <a:rPr lang="en-US" dirty="0"/>
              <a:t>Caption</a:t>
            </a:r>
            <a:endParaRPr lang="en-CA" dirty="0"/>
          </a:p>
        </p:txBody>
      </p:sp>
      <p:sp>
        <p:nvSpPr>
          <p:cNvPr id="6" name="Title 1">
            <a:extLst>
              <a:ext uri="{FF2B5EF4-FFF2-40B4-BE49-F238E27FC236}">
                <a16:creationId xmlns:a16="http://schemas.microsoft.com/office/drawing/2014/main" id="{A7345127-9CBB-4797-9537-3FD017299CED}"/>
              </a:ext>
            </a:extLst>
          </p:cNvPr>
          <p:cNvSpPr txBox="1">
            <a:spLocks/>
          </p:cNvSpPr>
          <p:nvPr userDrawn="1"/>
        </p:nvSpPr>
        <p:spPr>
          <a:xfrm>
            <a:off x="201286" y="147226"/>
            <a:ext cx="11503034" cy="548640"/>
          </a:xfrm>
          <a:prstGeom prst="rect">
            <a:avLst/>
          </a:prstGeom>
        </p:spPr>
        <p:txBody>
          <a:bodyPr vert="horz" lIns="0" tIns="0" rIns="0" bIns="0" rtlCol="0" anchor="ctr" anchorCtr="0">
            <a:norm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r>
              <a:rPr lang="en-US"/>
              <a:t>Title of page</a:t>
            </a:r>
            <a:endParaRPr lang="en-CA" dirty="0"/>
          </a:p>
        </p:txBody>
      </p:sp>
    </p:spTree>
    <p:extLst>
      <p:ext uri="{BB962C8B-B14F-4D97-AF65-F5344CB8AC3E}">
        <p14:creationId xmlns:p14="http://schemas.microsoft.com/office/powerpoint/2010/main" val="240607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0575" y="253154"/>
            <a:ext cx="10610850" cy="106838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B501D18-93EC-4D08-9C92-419904306A89}" type="datetimeFigureOut">
              <a:rPr lang="en-CA" smtClean="0"/>
              <a:t>2023-01-17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4B07D99-D461-4C49-83BD-86150019FCEC}" type="slidenum">
              <a:rPr lang="en-CA" smtClean="0"/>
              <a:t>‹N°›</a:t>
            </a:fld>
            <a:endParaRPr lang="en-CA"/>
          </a:p>
        </p:txBody>
      </p:sp>
    </p:spTree>
    <p:extLst>
      <p:ext uri="{BB962C8B-B14F-4D97-AF65-F5344CB8AC3E}">
        <p14:creationId xmlns:p14="http://schemas.microsoft.com/office/powerpoint/2010/main" val="299201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0685482-F44F-4EF8-B28C-24C7B2DB7EE4}"/>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0" y="6350"/>
            <a:ext cx="12192000" cy="6858000"/>
          </a:xfrm>
          <a:prstGeom prst="rect">
            <a:avLst/>
          </a:prstGeom>
        </p:spPr>
      </p:pic>
      <p:sp>
        <p:nvSpPr>
          <p:cNvPr id="2" name="Title Placeholder 1">
            <a:extLst>
              <a:ext uri="{FF2B5EF4-FFF2-40B4-BE49-F238E27FC236}">
                <a16:creationId xmlns:a16="http://schemas.microsoft.com/office/drawing/2014/main" id="{D7782B03-D66E-4971-87F3-03FF6BC863BE}"/>
              </a:ext>
            </a:extLst>
          </p:cNvPr>
          <p:cNvSpPr>
            <a:spLocks noGrp="1"/>
          </p:cNvSpPr>
          <p:nvPr>
            <p:ph type="title"/>
          </p:nvPr>
        </p:nvSpPr>
        <p:spPr>
          <a:xfrm>
            <a:off x="609600" y="1143000"/>
            <a:ext cx="10972800" cy="548640"/>
          </a:xfrm>
          <a:prstGeom prst="rect">
            <a:avLst/>
          </a:prstGeom>
        </p:spPr>
        <p:txBody>
          <a:bodyPr vert="horz" lIns="0" tIns="0" rIns="0" bIns="0" rtlCol="0" anchor="t" anchorCtr="0">
            <a:normAutofit/>
          </a:bodyPr>
          <a:lstStyle/>
          <a:p>
            <a:r>
              <a:rPr lang="en-US" dirty="0"/>
              <a:t>Section title</a:t>
            </a:r>
            <a:endParaRPr lang="en-CA" dirty="0"/>
          </a:p>
        </p:txBody>
      </p:sp>
      <p:sp>
        <p:nvSpPr>
          <p:cNvPr id="3" name="Text Placeholder 2">
            <a:extLst>
              <a:ext uri="{FF2B5EF4-FFF2-40B4-BE49-F238E27FC236}">
                <a16:creationId xmlns:a16="http://schemas.microsoft.com/office/drawing/2014/main" id="{6F39465C-7E55-4F37-BA72-B47D7D4A993F}"/>
              </a:ext>
            </a:extLst>
          </p:cNvPr>
          <p:cNvSpPr>
            <a:spLocks noGrp="1"/>
          </p:cNvSpPr>
          <p:nvPr>
            <p:ph type="body" idx="1"/>
          </p:nvPr>
        </p:nvSpPr>
        <p:spPr>
          <a:xfrm>
            <a:off x="609600" y="1920240"/>
            <a:ext cx="10972800" cy="4389120"/>
          </a:xfrm>
          <a:prstGeom prst="rect">
            <a:avLst/>
          </a:prstGeom>
        </p:spPr>
        <p:txBody>
          <a:bodyPr vert="horz" lIns="0" tIns="0" rIns="0" bIns="0" rtlCol="0">
            <a:normAutofit/>
          </a:bodyPr>
          <a:lstStyle/>
          <a:p>
            <a:pPr lvl="0"/>
            <a:r>
              <a:rPr lang="en-US" dirty="0"/>
              <a:t>Level #1</a:t>
            </a:r>
          </a:p>
          <a:p>
            <a:pPr lvl="1"/>
            <a:r>
              <a:rPr lang="en-US" dirty="0"/>
              <a:t>Level #2</a:t>
            </a:r>
          </a:p>
          <a:p>
            <a:pPr lvl="2"/>
            <a:r>
              <a:rPr lang="en-US" dirty="0"/>
              <a:t>Level #3</a:t>
            </a:r>
          </a:p>
          <a:p>
            <a:pPr lvl="3"/>
            <a:r>
              <a:rPr lang="en-US" dirty="0"/>
              <a:t>Level #4</a:t>
            </a:r>
          </a:p>
          <a:p>
            <a:pPr lvl="4"/>
            <a:r>
              <a:rPr lang="en-US" dirty="0"/>
              <a:t>Level #5</a:t>
            </a:r>
            <a:endParaRPr lang="en-CA" dirty="0"/>
          </a:p>
        </p:txBody>
      </p:sp>
      <p:sp>
        <p:nvSpPr>
          <p:cNvPr id="6" name="Slide Number Placeholder 5">
            <a:extLst>
              <a:ext uri="{FF2B5EF4-FFF2-40B4-BE49-F238E27FC236}">
                <a16:creationId xmlns:a16="http://schemas.microsoft.com/office/drawing/2014/main" id="{A8F46958-47FB-4C15-8B7D-1581C5401D78}"/>
              </a:ext>
            </a:extLst>
          </p:cNvPr>
          <p:cNvSpPr>
            <a:spLocks noGrp="1"/>
          </p:cNvSpPr>
          <p:nvPr>
            <p:ph type="sldNum" sz="quarter" idx="4"/>
          </p:nvPr>
        </p:nvSpPr>
        <p:spPr>
          <a:xfrm>
            <a:off x="11091122" y="6492241"/>
            <a:ext cx="491279" cy="197985"/>
          </a:xfrm>
          <a:prstGeom prst="rect">
            <a:avLst/>
          </a:prstGeom>
        </p:spPr>
        <p:txBody>
          <a:bodyPr vert="horz" lIns="0" tIns="0" rIns="0" bIns="0" rtlCol="0" anchor="t" anchorCtr="0"/>
          <a:lstStyle>
            <a:lvl1pPr algn="r">
              <a:defRPr sz="900">
                <a:solidFill>
                  <a:schemeClr val="tx1">
                    <a:tint val="75000"/>
                  </a:schemeClr>
                </a:solidFill>
              </a:defRPr>
            </a:lvl1pPr>
          </a:lstStyle>
          <a:p>
            <a:fld id="{B266F0CF-D303-475F-943A-730B13ED5BD8}" type="slidenum">
              <a:rPr lang="en-CA" smtClean="0"/>
              <a:t>‹N°›</a:t>
            </a:fld>
            <a:endParaRPr lang="en-CA"/>
          </a:p>
        </p:txBody>
      </p:sp>
      <p:pic>
        <p:nvPicPr>
          <p:cNvPr id="7" name="Graphic 8">
            <a:extLst>
              <a:ext uri="{FF2B5EF4-FFF2-40B4-BE49-F238E27FC236}">
                <a16:creationId xmlns:a16="http://schemas.microsoft.com/office/drawing/2014/main" id="{171170FC-1E08-3F4B-B367-873CD12F04D1}"/>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50698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9" r:id="rId5"/>
    <p:sldLayoutId id="2147483680" r:id="rId6"/>
    <p:sldLayoutId id="2147483681" r:id="rId7"/>
  </p:sldLayoutIdLst>
  <p:txStyles>
    <p:titleStyle>
      <a:lvl1pPr algn="l" defTabSz="6858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accen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1.wdp"/><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www.gcpedia.gc.ca/wiki/GCworkplace_Indigenous_Design_Guidelines" TargetMode="Externa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jll.ca/en/trends-and-insights/research/jll-future-of-work-survey-2022"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7FF5D5-BE84-FD4E-AB87-734898F71602}"/>
              </a:ext>
            </a:extLst>
          </p:cNvPr>
          <p:cNvSpPr/>
          <p:nvPr/>
        </p:nvSpPr>
        <p:spPr>
          <a:xfrm>
            <a:off x="-1" y="752705"/>
            <a:ext cx="3617355" cy="2067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C32E8-3668-4CF0-8CFF-54704BAD0C7A}"/>
              </a:ext>
            </a:extLst>
          </p:cNvPr>
          <p:cNvSpPr>
            <a:spLocks noGrp="1"/>
          </p:cNvSpPr>
          <p:nvPr>
            <p:ph type="ctrTitle"/>
          </p:nvPr>
        </p:nvSpPr>
        <p:spPr>
          <a:xfrm>
            <a:off x="349071" y="842857"/>
            <a:ext cx="3142274" cy="1886755"/>
          </a:xfrm>
        </p:spPr>
        <p:txBody>
          <a:bodyPr>
            <a:normAutofit/>
          </a:bodyPr>
          <a:lstStyle/>
          <a:p>
            <a:r>
              <a:rPr lang="en-CA" dirty="0">
                <a:solidFill>
                  <a:schemeClr val="bg1"/>
                </a:solidFill>
              </a:rPr>
              <a:t>The Future </a:t>
            </a:r>
            <a:r>
              <a:rPr lang="en-CA" b="0" dirty="0">
                <a:solidFill>
                  <a:schemeClr val="bg1"/>
                </a:solidFill>
              </a:rPr>
              <a:t>of</a:t>
            </a:r>
            <a:r>
              <a:rPr lang="en-CA" dirty="0">
                <a:solidFill>
                  <a:schemeClr val="bg1"/>
                </a:solidFill>
              </a:rPr>
              <a:t> Work</a:t>
            </a:r>
            <a:br>
              <a:rPr lang="en-CA" dirty="0">
                <a:solidFill>
                  <a:schemeClr val="bg1"/>
                </a:solidFill>
              </a:rPr>
            </a:br>
            <a:r>
              <a:rPr lang="en-CA" sz="2400" b="0" dirty="0">
                <a:solidFill>
                  <a:schemeClr val="bg1"/>
                </a:solidFill>
              </a:rPr>
              <a:t>from a Real Property</a:t>
            </a:r>
            <a:br>
              <a:rPr lang="en-CA" sz="2400" b="0" dirty="0">
                <a:solidFill>
                  <a:schemeClr val="bg1"/>
                </a:solidFill>
              </a:rPr>
            </a:br>
            <a:r>
              <a:rPr lang="en-CA" sz="2400" b="0" dirty="0">
                <a:solidFill>
                  <a:schemeClr val="bg1"/>
                </a:solidFill>
              </a:rPr>
              <a:t>Perspective</a:t>
            </a:r>
            <a:endParaRPr lang="en-CA" b="0" dirty="0">
              <a:solidFill>
                <a:schemeClr val="bg1"/>
              </a:solidFill>
            </a:endParaRPr>
          </a:p>
        </p:txBody>
      </p:sp>
    </p:spTree>
    <p:extLst>
      <p:ext uri="{BB962C8B-B14F-4D97-AF65-F5344CB8AC3E}">
        <p14:creationId xmlns:p14="http://schemas.microsoft.com/office/powerpoint/2010/main" val="80122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descr="A picture containing diagram&#10;&#10;Description automatically generated">
            <a:extLst>
              <a:ext uri="{FF2B5EF4-FFF2-40B4-BE49-F238E27FC236}">
                <a16:creationId xmlns:a16="http://schemas.microsoft.com/office/drawing/2014/main" id="{66520EEA-4244-4A27-A015-8E2A7FDEFA46}"/>
              </a:ext>
            </a:extLst>
          </p:cNvPr>
          <p:cNvPicPr>
            <a:picLocks noChangeAspect="1"/>
          </p:cNvPicPr>
          <p:nvPr/>
        </p:nvPicPr>
        <p:blipFill rotWithShape="1">
          <a:blip r:embed="rId2" cstate="screen">
            <a:alphaModFix amt="32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4" name="Slide Number Placeholder 3">
            <a:extLst>
              <a:ext uri="{FF2B5EF4-FFF2-40B4-BE49-F238E27FC236}">
                <a16:creationId xmlns:a16="http://schemas.microsoft.com/office/drawing/2014/main" id="{E22AE382-944C-4D01-9453-7F33F5CABAB0}"/>
              </a:ext>
            </a:extLst>
          </p:cNvPr>
          <p:cNvSpPr>
            <a:spLocks noGrp="1"/>
          </p:cNvSpPr>
          <p:nvPr>
            <p:ph type="sldNum" sz="quarter" idx="4"/>
          </p:nvPr>
        </p:nvSpPr>
        <p:spPr/>
        <p:txBody>
          <a:bodyPr/>
          <a:lstStyle/>
          <a:p>
            <a:fld id="{B266F0CF-D303-475F-943A-730B13ED5BD8}" type="slidenum">
              <a:rPr lang="en-CA" smtClean="0"/>
              <a:t>10</a:t>
            </a:fld>
            <a:endParaRPr lang="en-CA" dirty="0"/>
          </a:p>
        </p:txBody>
      </p:sp>
      <p:sp>
        <p:nvSpPr>
          <p:cNvPr id="5" name="Title 1">
            <a:extLst>
              <a:ext uri="{FF2B5EF4-FFF2-40B4-BE49-F238E27FC236}">
                <a16:creationId xmlns:a16="http://schemas.microsoft.com/office/drawing/2014/main" id="{A284235F-42E7-456E-BD73-B0F8C690FEF9}"/>
              </a:ext>
            </a:extLst>
          </p:cNvPr>
          <p:cNvSpPr>
            <a:spLocks noGrp="1"/>
          </p:cNvSpPr>
          <p:nvPr>
            <p:ph type="title"/>
          </p:nvPr>
        </p:nvSpPr>
        <p:spPr>
          <a:xfrm>
            <a:off x="201613" y="147638"/>
            <a:ext cx="11990386" cy="547687"/>
          </a:xfrm>
        </p:spPr>
        <p:txBody>
          <a:bodyPr>
            <a:normAutofit/>
          </a:bodyPr>
          <a:lstStyle/>
          <a:p>
            <a:r>
              <a:rPr lang="en-CA" sz="3200" dirty="0">
                <a:effectLst/>
                <a:latin typeface="Arial" panose="020B0604020202020204" pitchFamily="34" charset="0"/>
                <a:ea typeface="Calibri" panose="020F0502020204030204" pitchFamily="34" charset="0"/>
              </a:rPr>
              <a:t>Hybrid Model: Office Long Term Plan / Hub and Spoke model</a:t>
            </a:r>
            <a:endParaRPr lang="en-CA" sz="3200" dirty="0"/>
          </a:p>
        </p:txBody>
      </p:sp>
      <p:sp>
        <p:nvSpPr>
          <p:cNvPr id="8" name="TextBox 7">
            <a:extLst>
              <a:ext uri="{FF2B5EF4-FFF2-40B4-BE49-F238E27FC236}">
                <a16:creationId xmlns:a16="http://schemas.microsoft.com/office/drawing/2014/main" id="{7975BFDF-1E60-40DF-8875-F16B82D5FEAB}"/>
              </a:ext>
            </a:extLst>
          </p:cNvPr>
          <p:cNvSpPr txBox="1"/>
          <p:nvPr/>
        </p:nvSpPr>
        <p:spPr>
          <a:xfrm>
            <a:off x="457199" y="1896640"/>
            <a:ext cx="11506200" cy="584775"/>
          </a:xfrm>
          <a:prstGeom prst="rect">
            <a:avLst/>
          </a:prstGeom>
          <a:noFill/>
        </p:spPr>
        <p:txBody>
          <a:bodyPr wrap="square">
            <a:spAutoFit/>
          </a:bodyPr>
          <a:lstStyle/>
          <a:p>
            <a:r>
              <a:rPr lang="en-CA" sz="1600" dirty="0">
                <a:solidFill>
                  <a:schemeClr val="bg1"/>
                </a:solidFill>
              </a:rPr>
              <a:t>There is not a ‘one-size-fits-all’ solution for the variety of work functions across the GC. PSPC’s strategy must deliver on government outcomes while balancing the diverse needs of Departments and employees.​</a:t>
            </a:r>
          </a:p>
        </p:txBody>
      </p:sp>
      <p:sp>
        <p:nvSpPr>
          <p:cNvPr id="12" name="Content Placeholder 4">
            <a:extLst>
              <a:ext uri="{FF2B5EF4-FFF2-40B4-BE49-F238E27FC236}">
                <a16:creationId xmlns:a16="http://schemas.microsoft.com/office/drawing/2014/main" id="{604AEFE7-12BA-47BB-8AF6-AE311143850F}"/>
              </a:ext>
            </a:extLst>
          </p:cNvPr>
          <p:cNvSpPr>
            <a:spLocks noGrp="1"/>
          </p:cNvSpPr>
          <p:nvPr>
            <p:ph idx="1"/>
          </p:nvPr>
        </p:nvSpPr>
        <p:spPr>
          <a:xfrm>
            <a:off x="414121" y="1748762"/>
            <a:ext cx="6481493" cy="3649147"/>
          </a:xfrm>
        </p:spPr>
        <p:txBody>
          <a:bodyPr>
            <a:noAutofit/>
          </a:bodyPr>
          <a:lstStyle/>
          <a:p>
            <a:pPr marL="182880" lvl="1">
              <a:lnSpc>
                <a:spcPct val="100000"/>
              </a:lnSpc>
              <a:spcBef>
                <a:spcPts val="1200"/>
              </a:spcBef>
              <a:spcAft>
                <a:spcPts val="600"/>
              </a:spcAft>
            </a:pPr>
            <a:r>
              <a:rPr lang="en-CA" sz="2400" b="1" dirty="0">
                <a:solidFill>
                  <a:schemeClr val="bg2">
                    <a:lumMod val="10000"/>
                  </a:schemeClr>
                </a:solidFill>
              </a:rPr>
              <a:t>The Office Long Term Plan </a:t>
            </a:r>
            <a:r>
              <a:rPr lang="en-CA" sz="2400" dirty="0">
                <a:solidFill>
                  <a:schemeClr val="bg2">
                    <a:lumMod val="10000"/>
                  </a:schemeClr>
                </a:solidFill>
              </a:rPr>
              <a:t>(OLTP) </a:t>
            </a:r>
            <a:r>
              <a:rPr lang="en-CA" sz="2400" dirty="0">
                <a:solidFill>
                  <a:schemeClr val="bg1">
                    <a:lumMod val="10000"/>
                  </a:schemeClr>
                </a:solidFill>
                <a:effectLst/>
                <a:latin typeface="Arial" panose="020B0604020202020204" pitchFamily="34" charset="0"/>
                <a:ea typeface="Calibri" panose="020F0502020204030204" pitchFamily="34" charset="0"/>
              </a:rPr>
              <a:t>guides PSPC efforts toward a modern office portfolio with optimal usage, high performance, and positive employee experience while delivering on Government of Canada priorities.</a:t>
            </a:r>
          </a:p>
          <a:p>
            <a:pPr marL="182880" lvl="1">
              <a:lnSpc>
                <a:spcPct val="100000"/>
              </a:lnSpc>
              <a:spcBef>
                <a:spcPts val="1200"/>
              </a:spcBef>
              <a:spcAft>
                <a:spcPts val="600"/>
              </a:spcAft>
            </a:pPr>
            <a:r>
              <a:rPr lang="en-CA" sz="2400" dirty="0">
                <a:solidFill>
                  <a:schemeClr val="bg1">
                    <a:lumMod val="10000"/>
                  </a:schemeClr>
                </a:solidFill>
                <a:effectLst/>
                <a:ea typeface="Calibri" panose="020F0502020204030204" pitchFamily="34" charset="0"/>
              </a:rPr>
              <a:t>To help achieve a significant portfolio reduction,</a:t>
            </a:r>
            <a:r>
              <a:rPr lang="en-CA" sz="2400" dirty="0">
                <a:solidFill>
                  <a:schemeClr val="bg1">
                    <a:lumMod val="10000"/>
                  </a:schemeClr>
                </a:solidFill>
                <a:effectLst/>
                <a:ea typeface="Calibri" panose="020F0502020204030204" pitchFamily="34" charset="0"/>
                <a:cs typeface="Times New Roman" panose="02020603050405020304" pitchFamily="18" charset="0"/>
              </a:rPr>
              <a:t> a restacking exercise using the ‘</a:t>
            </a:r>
            <a:r>
              <a:rPr lang="en-CA" sz="2400" b="1" dirty="0">
                <a:solidFill>
                  <a:schemeClr val="bg1">
                    <a:lumMod val="10000"/>
                  </a:schemeClr>
                </a:solidFill>
                <a:effectLst/>
                <a:ea typeface="Calibri" panose="020F0502020204030204" pitchFamily="34" charset="0"/>
                <a:cs typeface="Times New Roman" panose="02020603050405020304" pitchFamily="18" charset="0"/>
              </a:rPr>
              <a:t>Hub and Spoke Model</a:t>
            </a:r>
            <a:r>
              <a:rPr lang="en-CA" sz="2400" dirty="0">
                <a:solidFill>
                  <a:schemeClr val="bg1">
                    <a:lumMod val="10000"/>
                  </a:schemeClr>
                </a:solidFill>
                <a:effectLst/>
                <a:ea typeface="Calibri" panose="020F0502020204030204" pitchFamily="34" charset="0"/>
                <a:cs typeface="Times New Roman" panose="02020603050405020304" pitchFamily="18" charset="0"/>
              </a:rPr>
              <a:t>’ is being completed in the National Capital Area.</a:t>
            </a:r>
          </a:p>
        </p:txBody>
      </p:sp>
      <p:grpSp>
        <p:nvGrpSpPr>
          <p:cNvPr id="2" name="Group 1">
            <a:extLst>
              <a:ext uri="{FF2B5EF4-FFF2-40B4-BE49-F238E27FC236}">
                <a16:creationId xmlns:a16="http://schemas.microsoft.com/office/drawing/2014/main" id="{729BB9CB-E4AE-4684-86DD-8570D2D24238}"/>
              </a:ext>
            </a:extLst>
          </p:cNvPr>
          <p:cNvGrpSpPr/>
          <p:nvPr/>
        </p:nvGrpSpPr>
        <p:grpSpPr>
          <a:xfrm>
            <a:off x="7398996" y="2308615"/>
            <a:ext cx="4289620" cy="2748230"/>
            <a:chOff x="7273115" y="3107755"/>
            <a:chExt cx="4289620" cy="2748230"/>
          </a:xfrm>
        </p:grpSpPr>
        <p:sp>
          <p:nvSpPr>
            <p:cNvPr id="25" name="Google Shape;650;p93">
              <a:extLst>
                <a:ext uri="{FF2B5EF4-FFF2-40B4-BE49-F238E27FC236}">
                  <a16:creationId xmlns:a16="http://schemas.microsoft.com/office/drawing/2014/main" id="{A19AE60B-6EBD-440B-B36B-0EF82AAB0996}"/>
                </a:ext>
              </a:extLst>
            </p:cNvPr>
            <p:cNvSpPr txBox="1"/>
            <p:nvPr/>
          </p:nvSpPr>
          <p:spPr>
            <a:xfrm>
              <a:off x="10146819" y="4215897"/>
              <a:ext cx="1415916" cy="535196"/>
            </a:xfrm>
            <a:prstGeom prst="rect">
              <a:avLst/>
            </a:prstGeom>
            <a:noFill/>
            <a:ln>
              <a:noFill/>
            </a:ln>
          </p:spPr>
          <p:txBody>
            <a:bodyPr spcFirstLastPara="1" wrap="square" lIns="121900" tIns="121900" rIns="121900" bIns="121900" anchor="t" anchorCtr="0">
              <a:noAutofit/>
            </a:bodyPr>
            <a:lstStyle/>
            <a:p>
              <a:r>
                <a:rPr lang="en" sz="933" b="1" dirty="0">
                  <a:solidFill>
                    <a:srgbClr val="1B866F"/>
                  </a:solidFill>
                </a:rPr>
                <a:t>NEIGHBOURHOODS</a:t>
              </a:r>
              <a:endParaRPr sz="933" b="1" dirty="0">
                <a:solidFill>
                  <a:srgbClr val="1B866F"/>
                </a:solidFill>
              </a:endParaRPr>
            </a:p>
          </p:txBody>
        </p:sp>
        <p:grpSp>
          <p:nvGrpSpPr>
            <p:cNvPr id="84" name="Group 83">
              <a:extLst>
                <a:ext uri="{FF2B5EF4-FFF2-40B4-BE49-F238E27FC236}">
                  <a16:creationId xmlns:a16="http://schemas.microsoft.com/office/drawing/2014/main" id="{1C997D1C-BB5E-4DA1-9562-8FAAB602233C}"/>
                </a:ext>
              </a:extLst>
            </p:cNvPr>
            <p:cNvGrpSpPr/>
            <p:nvPr/>
          </p:nvGrpSpPr>
          <p:grpSpPr>
            <a:xfrm>
              <a:off x="7273115" y="3107755"/>
              <a:ext cx="4118678" cy="2748230"/>
              <a:chOff x="7273115" y="3107755"/>
              <a:chExt cx="4118678" cy="2748230"/>
            </a:xfrm>
          </p:grpSpPr>
          <p:pic>
            <p:nvPicPr>
              <p:cNvPr id="13" name="Google Shape;636;p93">
                <a:extLst>
                  <a:ext uri="{FF2B5EF4-FFF2-40B4-BE49-F238E27FC236}">
                    <a16:creationId xmlns:a16="http://schemas.microsoft.com/office/drawing/2014/main" id="{93B36820-7E7C-4497-BBA6-4B725A6D817C}"/>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73115" y="3107755"/>
                <a:ext cx="2867717" cy="2748230"/>
              </a:xfrm>
              <a:prstGeom prst="rect">
                <a:avLst/>
              </a:prstGeom>
              <a:noFill/>
              <a:ln>
                <a:noFill/>
              </a:ln>
              <a:effectLst>
                <a:outerShdw blurRad="63500" sx="102000" sy="102000" algn="ctr" rotWithShape="0">
                  <a:srgbClr val="000000">
                    <a:alpha val="20000"/>
                  </a:srgbClr>
                </a:outerShdw>
              </a:effectLst>
            </p:spPr>
          </p:pic>
          <p:sp>
            <p:nvSpPr>
              <p:cNvPr id="14" name="Google Shape;639;p93">
                <a:extLst>
                  <a:ext uri="{FF2B5EF4-FFF2-40B4-BE49-F238E27FC236}">
                    <a16:creationId xmlns:a16="http://schemas.microsoft.com/office/drawing/2014/main" id="{ADCAAC3A-0777-41F8-9318-B5E689EBBCBE}"/>
                  </a:ext>
                </a:extLst>
              </p:cNvPr>
              <p:cNvSpPr/>
              <p:nvPr/>
            </p:nvSpPr>
            <p:spPr>
              <a:xfrm>
                <a:off x="9264831" y="4037483"/>
                <a:ext cx="933787" cy="888875"/>
              </a:xfrm>
              <a:prstGeom prst="ellipse">
                <a:avLst/>
              </a:prstGeom>
              <a:solidFill>
                <a:srgbClr val="FFFFFF"/>
              </a:solidFill>
              <a:ln w="9525" cap="flat" cmpd="sng">
                <a:solidFill>
                  <a:srgbClr val="D9D9D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5" name="Google Shape;640;p93">
                <a:extLst>
                  <a:ext uri="{FF2B5EF4-FFF2-40B4-BE49-F238E27FC236}">
                    <a16:creationId xmlns:a16="http://schemas.microsoft.com/office/drawing/2014/main" id="{DD2754AB-2895-4BD9-BA28-882D8779EEEA}"/>
                  </a:ext>
                </a:extLst>
              </p:cNvPr>
              <p:cNvSpPr/>
              <p:nvPr/>
            </p:nvSpPr>
            <p:spPr>
              <a:xfrm>
                <a:off x="9314492" y="4115156"/>
                <a:ext cx="826186" cy="750866"/>
              </a:xfrm>
              <a:prstGeom prst="ellipse">
                <a:avLst/>
              </a:prstGeom>
              <a:solidFill>
                <a:srgbClr val="1B866F"/>
              </a:solidFill>
              <a:ln>
                <a:noFill/>
              </a:ln>
            </p:spPr>
            <p:txBody>
              <a:bodyPr spcFirstLastPara="1" wrap="square" lIns="121900" tIns="121900" rIns="121900" bIns="121900" anchor="ctr" anchorCtr="0">
                <a:noAutofit/>
              </a:bodyPr>
              <a:lstStyle/>
              <a:p>
                <a:endParaRPr sz="2400"/>
              </a:p>
            </p:txBody>
          </p:sp>
          <p:grpSp>
            <p:nvGrpSpPr>
              <p:cNvPr id="16" name="Google Shape;641;p93">
                <a:extLst>
                  <a:ext uri="{FF2B5EF4-FFF2-40B4-BE49-F238E27FC236}">
                    <a16:creationId xmlns:a16="http://schemas.microsoft.com/office/drawing/2014/main" id="{224A070B-E3E0-451A-B958-FE14B8D56EDA}"/>
                  </a:ext>
                </a:extLst>
              </p:cNvPr>
              <p:cNvGrpSpPr/>
              <p:nvPr/>
            </p:nvGrpSpPr>
            <p:grpSpPr>
              <a:xfrm>
                <a:off x="9450874" y="4214063"/>
                <a:ext cx="657785" cy="535415"/>
                <a:chOff x="10040226" y="2602880"/>
                <a:chExt cx="754716" cy="536721"/>
              </a:xfrm>
            </p:grpSpPr>
            <p:pic>
              <p:nvPicPr>
                <p:cNvPr id="17" name="Google Shape;642;p93" descr="Shape&#10;&#10;Description automatically generated with low confidence">
                  <a:extLst>
                    <a:ext uri="{FF2B5EF4-FFF2-40B4-BE49-F238E27FC236}">
                      <a16:creationId xmlns:a16="http://schemas.microsoft.com/office/drawing/2014/main" id="{9A0DC487-EC12-4B4A-8ABF-60671DEF5283}"/>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040226" y="2603463"/>
                  <a:ext cx="513774" cy="536138"/>
                </a:xfrm>
                <a:prstGeom prst="rect">
                  <a:avLst/>
                </a:prstGeom>
                <a:noFill/>
                <a:ln>
                  <a:noFill/>
                </a:ln>
              </p:spPr>
            </p:pic>
            <p:grpSp>
              <p:nvGrpSpPr>
                <p:cNvPr id="18" name="Google Shape;643;p93">
                  <a:extLst>
                    <a:ext uri="{FF2B5EF4-FFF2-40B4-BE49-F238E27FC236}">
                      <a16:creationId xmlns:a16="http://schemas.microsoft.com/office/drawing/2014/main" id="{09D66A71-1775-47D6-B54D-3160F6AA7D7B}"/>
                    </a:ext>
                  </a:extLst>
                </p:cNvPr>
                <p:cNvGrpSpPr/>
                <p:nvPr/>
              </p:nvGrpSpPr>
              <p:grpSpPr>
                <a:xfrm>
                  <a:off x="10061656" y="2602880"/>
                  <a:ext cx="733286" cy="536138"/>
                  <a:chOff x="10061656" y="2602880"/>
                  <a:chExt cx="733286" cy="536138"/>
                </a:xfrm>
              </p:grpSpPr>
              <p:pic>
                <p:nvPicPr>
                  <p:cNvPr id="19" name="Google Shape;644;p93" descr="Shape&#10;&#10;Description automatically generated with low confidence">
                    <a:extLst>
                      <a:ext uri="{FF2B5EF4-FFF2-40B4-BE49-F238E27FC236}">
                        <a16:creationId xmlns:a16="http://schemas.microsoft.com/office/drawing/2014/main" id="{6AE02A85-40D4-4300-9D96-2A104518362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281168" y="2602880"/>
                    <a:ext cx="513774" cy="536138"/>
                  </a:xfrm>
                  <a:prstGeom prst="rect">
                    <a:avLst/>
                  </a:prstGeom>
                  <a:noFill/>
                  <a:ln>
                    <a:noFill/>
                  </a:ln>
                </p:spPr>
              </p:pic>
              <p:grpSp>
                <p:nvGrpSpPr>
                  <p:cNvPr id="20" name="Google Shape;645;p93">
                    <a:extLst>
                      <a:ext uri="{FF2B5EF4-FFF2-40B4-BE49-F238E27FC236}">
                        <a16:creationId xmlns:a16="http://schemas.microsoft.com/office/drawing/2014/main" id="{23FDC667-8319-4457-92CA-592858E56BA0}"/>
                      </a:ext>
                    </a:extLst>
                  </p:cNvPr>
                  <p:cNvGrpSpPr/>
                  <p:nvPr/>
                </p:nvGrpSpPr>
                <p:grpSpPr>
                  <a:xfrm>
                    <a:off x="10061656" y="2768527"/>
                    <a:ext cx="87118" cy="260232"/>
                    <a:chOff x="10016084" y="2387221"/>
                    <a:chExt cx="265200" cy="792184"/>
                  </a:xfrm>
                </p:grpSpPr>
                <p:sp>
                  <p:nvSpPr>
                    <p:cNvPr id="22" name="Google Shape;646;p93">
                      <a:extLst>
                        <a:ext uri="{FF2B5EF4-FFF2-40B4-BE49-F238E27FC236}">
                          <a16:creationId xmlns:a16="http://schemas.microsoft.com/office/drawing/2014/main" id="{73A4087E-431D-4F76-9CC0-8CCE23F56212}"/>
                        </a:ext>
                      </a:extLst>
                    </p:cNvPr>
                    <p:cNvSpPr/>
                    <p:nvPr/>
                  </p:nvSpPr>
                  <p:spPr>
                    <a:xfrm>
                      <a:off x="10113879" y="2782805"/>
                      <a:ext cx="69600" cy="396600"/>
                    </a:xfrm>
                    <a:prstGeom prst="round2SameRect">
                      <a:avLst>
                        <a:gd name="adj1" fmla="val 50000"/>
                        <a:gd name="adj2" fmla="val 0"/>
                      </a:avLst>
                    </a:prstGeom>
                    <a:solidFill>
                      <a:srgbClr val="827866"/>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23" name="Google Shape;647;p93">
                      <a:extLst>
                        <a:ext uri="{FF2B5EF4-FFF2-40B4-BE49-F238E27FC236}">
                          <a16:creationId xmlns:a16="http://schemas.microsoft.com/office/drawing/2014/main" id="{9E88CBFC-3EAE-474D-9644-523A7FF2E327}"/>
                        </a:ext>
                      </a:extLst>
                    </p:cNvPr>
                    <p:cNvSpPr/>
                    <p:nvPr/>
                  </p:nvSpPr>
                  <p:spPr>
                    <a:xfrm>
                      <a:off x="10016084" y="2387221"/>
                      <a:ext cx="265200" cy="569700"/>
                    </a:xfrm>
                    <a:prstGeom prst="roundRect">
                      <a:avLst>
                        <a:gd name="adj" fmla="val 50000"/>
                      </a:avLst>
                    </a:prstGeom>
                    <a:solidFill>
                      <a:srgbClr val="C3D941">
                        <a:alpha val="80000"/>
                      </a:srgbClr>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grpSp>
              <p:sp>
                <p:nvSpPr>
                  <p:cNvPr id="21" name="Google Shape;648;p93">
                    <a:extLst>
                      <a:ext uri="{FF2B5EF4-FFF2-40B4-BE49-F238E27FC236}">
                        <a16:creationId xmlns:a16="http://schemas.microsoft.com/office/drawing/2014/main" id="{6F67CDBD-C410-45C1-8DC7-23F79054BFF8}"/>
                      </a:ext>
                    </a:extLst>
                  </p:cNvPr>
                  <p:cNvSpPr/>
                  <p:nvPr/>
                </p:nvSpPr>
                <p:spPr>
                  <a:xfrm rot="10800000" flipH="1">
                    <a:off x="10061804" y="3025285"/>
                    <a:ext cx="609600" cy="45600"/>
                  </a:xfrm>
                  <a:prstGeom prst="roundRect">
                    <a:avLst>
                      <a:gd name="adj" fmla="val 50000"/>
                    </a:avLst>
                  </a:prstGeom>
                  <a:solidFill>
                    <a:srgbClr val="9BB023"/>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grpSp>
          </p:grpSp>
          <p:sp>
            <p:nvSpPr>
              <p:cNvPr id="24" name="Google Shape;649;p93">
                <a:extLst>
                  <a:ext uri="{FF2B5EF4-FFF2-40B4-BE49-F238E27FC236}">
                    <a16:creationId xmlns:a16="http://schemas.microsoft.com/office/drawing/2014/main" id="{C0DB3778-64C9-4554-B62E-C80346AD71B2}"/>
                  </a:ext>
                </a:extLst>
              </p:cNvPr>
              <p:cNvSpPr txBox="1"/>
              <p:nvPr/>
            </p:nvSpPr>
            <p:spPr>
              <a:xfrm>
                <a:off x="9706205" y="3115288"/>
                <a:ext cx="1685588" cy="535196"/>
              </a:xfrm>
              <a:prstGeom prst="rect">
                <a:avLst/>
              </a:prstGeom>
              <a:noFill/>
              <a:ln>
                <a:noFill/>
              </a:ln>
            </p:spPr>
            <p:txBody>
              <a:bodyPr spcFirstLastPara="1" wrap="square" lIns="121900" tIns="121900" rIns="121900" bIns="121900" anchor="t" anchorCtr="0">
                <a:noAutofit/>
              </a:bodyPr>
              <a:lstStyle/>
              <a:p>
                <a:r>
                  <a:rPr lang="en" sz="933" b="1" dirty="0">
                    <a:solidFill>
                      <a:srgbClr val="003B5C"/>
                    </a:solidFill>
                  </a:rPr>
                  <a:t>GCCOWORKING</a:t>
                </a:r>
                <a:endParaRPr sz="933" b="1" dirty="0">
                  <a:solidFill>
                    <a:srgbClr val="003B5C"/>
                  </a:solidFill>
                </a:endParaRPr>
              </a:p>
            </p:txBody>
          </p:sp>
          <p:sp>
            <p:nvSpPr>
              <p:cNvPr id="26" name="Google Shape;651;p93">
                <a:extLst>
                  <a:ext uri="{FF2B5EF4-FFF2-40B4-BE49-F238E27FC236}">
                    <a16:creationId xmlns:a16="http://schemas.microsoft.com/office/drawing/2014/main" id="{8216FD98-D41F-45C3-A3F7-E7601A0BED65}"/>
                  </a:ext>
                </a:extLst>
              </p:cNvPr>
              <p:cNvSpPr txBox="1"/>
              <p:nvPr/>
            </p:nvSpPr>
            <p:spPr>
              <a:xfrm>
                <a:off x="9791771" y="5149319"/>
                <a:ext cx="1599975" cy="535196"/>
              </a:xfrm>
              <a:prstGeom prst="rect">
                <a:avLst/>
              </a:prstGeom>
              <a:noFill/>
              <a:ln>
                <a:noFill/>
              </a:ln>
            </p:spPr>
            <p:txBody>
              <a:bodyPr spcFirstLastPara="1" wrap="square" lIns="121900" tIns="121900" rIns="121900" bIns="121900" anchor="t" anchorCtr="0">
                <a:noAutofit/>
              </a:bodyPr>
              <a:lstStyle/>
              <a:p>
                <a:r>
                  <a:rPr lang="en" sz="1067" b="1" dirty="0">
                    <a:solidFill>
                      <a:srgbClr val="C4D600"/>
                    </a:solidFill>
                  </a:rPr>
                  <a:t>HOMES</a:t>
                </a:r>
                <a:endParaRPr sz="1067" b="1" dirty="0">
                  <a:solidFill>
                    <a:srgbClr val="C4D600"/>
                  </a:solidFill>
                </a:endParaRPr>
              </a:p>
            </p:txBody>
          </p:sp>
          <p:sp>
            <p:nvSpPr>
              <p:cNvPr id="27" name="Google Shape;652;p93">
                <a:extLst>
                  <a:ext uri="{FF2B5EF4-FFF2-40B4-BE49-F238E27FC236}">
                    <a16:creationId xmlns:a16="http://schemas.microsoft.com/office/drawing/2014/main" id="{811DC407-5F22-4482-B2BF-C2836202780B}"/>
                  </a:ext>
                </a:extLst>
              </p:cNvPr>
              <p:cNvSpPr txBox="1"/>
              <p:nvPr/>
            </p:nvSpPr>
            <p:spPr>
              <a:xfrm>
                <a:off x="7308047" y="5149319"/>
                <a:ext cx="1599975" cy="535196"/>
              </a:xfrm>
              <a:prstGeom prst="rect">
                <a:avLst/>
              </a:prstGeom>
              <a:noFill/>
              <a:ln>
                <a:noFill/>
              </a:ln>
            </p:spPr>
            <p:txBody>
              <a:bodyPr spcFirstLastPara="1" wrap="square" lIns="121900" tIns="121900" rIns="121900" bIns="121900" anchor="t" anchorCtr="0">
                <a:noAutofit/>
              </a:bodyPr>
              <a:lstStyle/>
              <a:p>
                <a:pPr algn="ctr"/>
                <a:r>
                  <a:rPr lang="en" sz="933" b="1" dirty="0">
                    <a:solidFill>
                      <a:srgbClr val="4B4F54"/>
                    </a:solidFill>
                  </a:rPr>
                  <a:t>HUBS</a:t>
                </a:r>
                <a:endParaRPr sz="933" b="1" dirty="0">
                  <a:solidFill>
                    <a:srgbClr val="4B4F54"/>
                  </a:solidFill>
                </a:endParaRPr>
              </a:p>
            </p:txBody>
          </p:sp>
          <p:sp>
            <p:nvSpPr>
              <p:cNvPr id="28" name="Google Shape;653;p93">
                <a:extLst>
                  <a:ext uri="{FF2B5EF4-FFF2-40B4-BE49-F238E27FC236}">
                    <a16:creationId xmlns:a16="http://schemas.microsoft.com/office/drawing/2014/main" id="{2C38BD4A-B6A2-4F00-BBAA-136D41516D2F}"/>
                  </a:ext>
                </a:extLst>
              </p:cNvPr>
              <p:cNvSpPr/>
              <p:nvPr/>
            </p:nvSpPr>
            <p:spPr>
              <a:xfrm>
                <a:off x="7448451" y="3824057"/>
                <a:ext cx="1222437" cy="1222437"/>
              </a:xfrm>
              <a:prstGeom prst="ellipse">
                <a:avLst/>
              </a:prstGeom>
              <a:solidFill>
                <a:srgbClr val="666666"/>
              </a:solidFill>
              <a:ln>
                <a:noFill/>
              </a:ln>
            </p:spPr>
            <p:txBody>
              <a:bodyPr spcFirstLastPara="1" wrap="square" lIns="121900" tIns="121900" rIns="121900" bIns="121900" anchor="ctr" anchorCtr="0">
                <a:noAutofit/>
              </a:bodyPr>
              <a:lstStyle/>
              <a:p>
                <a:endParaRPr sz="2400"/>
              </a:p>
            </p:txBody>
          </p:sp>
          <p:grpSp>
            <p:nvGrpSpPr>
              <p:cNvPr id="29" name="Google Shape;654;p93">
                <a:extLst>
                  <a:ext uri="{FF2B5EF4-FFF2-40B4-BE49-F238E27FC236}">
                    <a16:creationId xmlns:a16="http://schemas.microsoft.com/office/drawing/2014/main" id="{31B15643-C5C3-44D6-A17B-E604D16B8EE4}"/>
                  </a:ext>
                </a:extLst>
              </p:cNvPr>
              <p:cNvGrpSpPr/>
              <p:nvPr/>
            </p:nvGrpSpPr>
            <p:grpSpPr>
              <a:xfrm>
                <a:off x="7748523" y="3845645"/>
                <a:ext cx="657696" cy="1117778"/>
                <a:chOff x="5562116" y="2222854"/>
                <a:chExt cx="1580194" cy="2643016"/>
              </a:xfrm>
            </p:grpSpPr>
            <p:grpSp>
              <p:nvGrpSpPr>
                <p:cNvPr id="30" name="Google Shape;655;p93">
                  <a:extLst>
                    <a:ext uri="{FF2B5EF4-FFF2-40B4-BE49-F238E27FC236}">
                      <a16:creationId xmlns:a16="http://schemas.microsoft.com/office/drawing/2014/main" id="{86D00E53-6AD0-48CC-AED0-94684758A393}"/>
                    </a:ext>
                  </a:extLst>
                </p:cNvPr>
                <p:cNvGrpSpPr/>
                <p:nvPr/>
              </p:nvGrpSpPr>
              <p:grpSpPr>
                <a:xfrm>
                  <a:off x="5562116" y="2773804"/>
                  <a:ext cx="1580194" cy="2092066"/>
                  <a:chOff x="7398008" y="2595758"/>
                  <a:chExt cx="1855558" cy="2456630"/>
                </a:xfrm>
              </p:grpSpPr>
              <p:grpSp>
                <p:nvGrpSpPr>
                  <p:cNvPr id="33" name="Google Shape;656;p93">
                    <a:extLst>
                      <a:ext uri="{FF2B5EF4-FFF2-40B4-BE49-F238E27FC236}">
                        <a16:creationId xmlns:a16="http://schemas.microsoft.com/office/drawing/2014/main" id="{8B1B0CF5-C90A-42C8-A6B1-D9CC7BDF82FB}"/>
                      </a:ext>
                    </a:extLst>
                  </p:cNvPr>
                  <p:cNvGrpSpPr/>
                  <p:nvPr/>
                </p:nvGrpSpPr>
                <p:grpSpPr>
                  <a:xfrm>
                    <a:off x="7398008" y="2595758"/>
                    <a:ext cx="1855558" cy="2456630"/>
                    <a:chOff x="7397720" y="2595653"/>
                    <a:chExt cx="2169990" cy="2872916"/>
                  </a:xfrm>
                </p:grpSpPr>
                <p:grpSp>
                  <p:nvGrpSpPr>
                    <p:cNvPr id="36" name="Google Shape;657;p93">
                      <a:extLst>
                        <a:ext uri="{FF2B5EF4-FFF2-40B4-BE49-F238E27FC236}">
                          <a16:creationId xmlns:a16="http://schemas.microsoft.com/office/drawing/2014/main" id="{35AFCC10-C7FC-4738-A3B7-A39973B16E44}"/>
                        </a:ext>
                      </a:extLst>
                    </p:cNvPr>
                    <p:cNvGrpSpPr/>
                    <p:nvPr/>
                  </p:nvGrpSpPr>
                  <p:grpSpPr>
                    <a:xfrm>
                      <a:off x="7397720" y="2595653"/>
                      <a:ext cx="2169990" cy="2872916"/>
                      <a:chOff x="3782854" y="2244933"/>
                      <a:chExt cx="2700000" cy="3574612"/>
                    </a:xfrm>
                  </p:grpSpPr>
                  <p:sp>
                    <p:nvSpPr>
                      <p:cNvPr id="42" name="Google Shape;658;p93">
                        <a:extLst>
                          <a:ext uri="{FF2B5EF4-FFF2-40B4-BE49-F238E27FC236}">
                            <a16:creationId xmlns:a16="http://schemas.microsoft.com/office/drawing/2014/main" id="{2889D469-BEA8-4E7E-B6FB-69FA6219F90B}"/>
                          </a:ext>
                        </a:extLst>
                      </p:cNvPr>
                      <p:cNvSpPr/>
                      <p:nvPr/>
                    </p:nvSpPr>
                    <p:spPr>
                      <a:xfrm>
                        <a:off x="4284219" y="2383528"/>
                        <a:ext cx="1743300" cy="3339600"/>
                      </a:xfrm>
                      <a:prstGeom prst="roundRect">
                        <a:avLst>
                          <a:gd name="adj" fmla="val 3657"/>
                        </a:avLst>
                      </a:prstGeom>
                      <a:solidFill>
                        <a:srgbClr val="DEE0E0"/>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3" name="Google Shape;659;p93">
                        <a:extLst>
                          <a:ext uri="{FF2B5EF4-FFF2-40B4-BE49-F238E27FC236}">
                            <a16:creationId xmlns:a16="http://schemas.microsoft.com/office/drawing/2014/main" id="{3DE40355-FA7D-480C-9B9C-9A8612FEE611}"/>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4" name="Google Shape;660;p93">
                        <a:extLst>
                          <a:ext uri="{FF2B5EF4-FFF2-40B4-BE49-F238E27FC236}">
                            <a16:creationId xmlns:a16="http://schemas.microsoft.com/office/drawing/2014/main" id="{5C031FF5-D88E-4183-8629-8A6722366713}"/>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5" name="Google Shape;661;p93">
                        <a:extLst>
                          <a:ext uri="{FF2B5EF4-FFF2-40B4-BE49-F238E27FC236}">
                            <a16:creationId xmlns:a16="http://schemas.microsoft.com/office/drawing/2014/main" id="{0FA799B5-19ED-4FA2-A8EB-19DECC78E4F8}"/>
                          </a:ext>
                        </a:extLst>
                      </p:cNvPr>
                      <p:cNvSpPr/>
                      <p:nvPr/>
                    </p:nvSpPr>
                    <p:spPr>
                      <a:xfrm>
                        <a:off x="4408827" y="2517271"/>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6" name="Google Shape;662;p93">
                        <a:extLst>
                          <a:ext uri="{FF2B5EF4-FFF2-40B4-BE49-F238E27FC236}">
                            <a16:creationId xmlns:a16="http://schemas.microsoft.com/office/drawing/2014/main" id="{F8A8D6FD-68FB-405F-B3C3-47FCAC9FFAB5}"/>
                          </a:ext>
                        </a:extLst>
                      </p:cNvPr>
                      <p:cNvSpPr/>
                      <p:nvPr/>
                    </p:nvSpPr>
                    <p:spPr>
                      <a:xfrm>
                        <a:off x="4716593" y="2517271"/>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7" name="Google Shape;663;p93">
                        <a:extLst>
                          <a:ext uri="{FF2B5EF4-FFF2-40B4-BE49-F238E27FC236}">
                            <a16:creationId xmlns:a16="http://schemas.microsoft.com/office/drawing/2014/main" id="{44EA13CF-A31B-436C-9EA4-14AE10DD76BE}"/>
                          </a:ext>
                        </a:extLst>
                      </p:cNvPr>
                      <p:cNvSpPr/>
                      <p:nvPr/>
                    </p:nvSpPr>
                    <p:spPr>
                      <a:xfrm>
                        <a:off x="5024359" y="2517271"/>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8" name="Google Shape;664;p93">
                        <a:extLst>
                          <a:ext uri="{FF2B5EF4-FFF2-40B4-BE49-F238E27FC236}">
                            <a16:creationId xmlns:a16="http://schemas.microsoft.com/office/drawing/2014/main" id="{8DDF11AF-E6C2-418F-9813-40987ECCB39D}"/>
                          </a:ext>
                        </a:extLst>
                      </p:cNvPr>
                      <p:cNvSpPr/>
                      <p:nvPr/>
                    </p:nvSpPr>
                    <p:spPr>
                      <a:xfrm>
                        <a:off x="5332125" y="2517271"/>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9" name="Google Shape;665;p93">
                        <a:extLst>
                          <a:ext uri="{FF2B5EF4-FFF2-40B4-BE49-F238E27FC236}">
                            <a16:creationId xmlns:a16="http://schemas.microsoft.com/office/drawing/2014/main" id="{414FA408-40B9-4A6C-93A6-9046FF002201}"/>
                          </a:ext>
                        </a:extLst>
                      </p:cNvPr>
                      <p:cNvSpPr/>
                      <p:nvPr/>
                    </p:nvSpPr>
                    <p:spPr>
                      <a:xfrm>
                        <a:off x="5639891" y="2517271"/>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0" name="Google Shape;666;p93">
                        <a:extLst>
                          <a:ext uri="{FF2B5EF4-FFF2-40B4-BE49-F238E27FC236}">
                            <a16:creationId xmlns:a16="http://schemas.microsoft.com/office/drawing/2014/main" id="{F3ADFED8-5D6A-4F4B-B7BD-79A77572504D}"/>
                          </a:ext>
                        </a:extLst>
                      </p:cNvPr>
                      <p:cNvSpPr/>
                      <p:nvPr/>
                    </p:nvSpPr>
                    <p:spPr>
                      <a:xfrm>
                        <a:off x="4408827" y="2898722"/>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1" name="Google Shape;667;p93">
                        <a:extLst>
                          <a:ext uri="{FF2B5EF4-FFF2-40B4-BE49-F238E27FC236}">
                            <a16:creationId xmlns:a16="http://schemas.microsoft.com/office/drawing/2014/main" id="{8FEE776E-B4A1-44CB-A8C7-C4989CEB6B4D}"/>
                          </a:ext>
                        </a:extLst>
                      </p:cNvPr>
                      <p:cNvSpPr/>
                      <p:nvPr/>
                    </p:nvSpPr>
                    <p:spPr>
                      <a:xfrm>
                        <a:off x="4716593" y="2898722"/>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2" name="Google Shape;668;p93">
                        <a:extLst>
                          <a:ext uri="{FF2B5EF4-FFF2-40B4-BE49-F238E27FC236}">
                            <a16:creationId xmlns:a16="http://schemas.microsoft.com/office/drawing/2014/main" id="{E0CE09AC-3A49-40E9-8409-173217E4D994}"/>
                          </a:ext>
                        </a:extLst>
                      </p:cNvPr>
                      <p:cNvSpPr/>
                      <p:nvPr/>
                    </p:nvSpPr>
                    <p:spPr>
                      <a:xfrm>
                        <a:off x="5024358" y="28987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3" name="Google Shape;669;p93">
                        <a:extLst>
                          <a:ext uri="{FF2B5EF4-FFF2-40B4-BE49-F238E27FC236}">
                            <a16:creationId xmlns:a16="http://schemas.microsoft.com/office/drawing/2014/main" id="{9380CF5C-5A91-4F0A-BA2A-32748B949FE4}"/>
                          </a:ext>
                        </a:extLst>
                      </p:cNvPr>
                      <p:cNvSpPr/>
                      <p:nvPr/>
                    </p:nvSpPr>
                    <p:spPr>
                      <a:xfrm>
                        <a:off x="5332124" y="28987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4" name="Google Shape;670;p93">
                        <a:extLst>
                          <a:ext uri="{FF2B5EF4-FFF2-40B4-BE49-F238E27FC236}">
                            <a16:creationId xmlns:a16="http://schemas.microsoft.com/office/drawing/2014/main" id="{FBDB1298-7044-4313-9F8A-E48CCD6BCF0E}"/>
                          </a:ext>
                        </a:extLst>
                      </p:cNvPr>
                      <p:cNvSpPr/>
                      <p:nvPr/>
                    </p:nvSpPr>
                    <p:spPr>
                      <a:xfrm>
                        <a:off x="5639890" y="28987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5" name="Google Shape;671;p93">
                        <a:extLst>
                          <a:ext uri="{FF2B5EF4-FFF2-40B4-BE49-F238E27FC236}">
                            <a16:creationId xmlns:a16="http://schemas.microsoft.com/office/drawing/2014/main" id="{BD906BD2-0171-47C6-B309-06BABF26D951}"/>
                          </a:ext>
                        </a:extLst>
                      </p:cNvPr>
                      <p:cNvSpPr/>
                      <p:nvPr/>
                    </p:nvSpPr>
                    <p:spPr>
                      <a:xfrm>
                        <a:off x="4412188" y="327238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6" name="Google Shape;672;p93">
                        <a:extLst>
                          <a:ext uri="{FF2B5EF4-FFF2-40B4-BE49-F238E27FC236}">
                            <a16:creationId xmlns:a16="http://schemas.microsoft.com/office/drawing/2014/main" id="{18D201FE-F16C-404C-8980-81D67F7C8C46}"/>
                          </a:ext>
                        </a:extLst>
                      </p:cNvPr>
                      <p:cNvSpPr/>
                      <p:nvPr/>
                    </p:nvSpPr>
                    <p:spPr>
                      <a:xfrm>
                        <a:off x="4719954" y="327238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7" name="Google Shape;673;p93">
                        <a:extLst>
                          <a:ext uri="{FF2B5EF4-FFF2-40B4-BE49-F238E27FC236}">
                            <a16:creationId xmlns:a16="http://schemas.microsoft.com/office/drawing/2014/main" id="{A007FA68-EA64-4D52-B175-F6628AE1EE54}"/>
                          </a:ext>
                        </a:extLst>
                      </p:cNvPr>
                      <p:cNvSpPr/>
                      <p:nvPr/>
                    </p:nvSpPr>
                    <p:spPr>
                      <a:xfrm>
                        <a:off x="5027720" y="3272388"/>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8" name="Google Shape;674;p93">
                        <a:extLst>
                          <a:ext uri="{FF2B5EF4-FFF2-40B4-BE49-F238E27FC236}">
                            <a16:creationId xmlns:a16="http://schemas.microsoft.com/office/drawing/2014/main" id="{89A84517-F692-410B-B09B-AA43EA7DDA7F}"/>
                          </a:ext>
                        </a:extLst>
                      </p:cNvPr>
                      <p:cNvSpPr/>
                      <p:nvPr/>
                    </p:nvSpPr>
                    <p:spPr>
                      <a:xfrm>
                        <a:off x="5335486" y="3272388"/>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59" name="Google Shape;675;p93">
                        <a:extLst>
                          <a:ext uri="{FF2B5EF4-FFF2-40B4-BE49-F238E27FC236}">
                            <a16:creationId xmlns:a16="http://schemas.microsoft.com/office/drawing/2014/main" id="{4D59B0ED-5FDD-4914-A7D5-B2046C50800D}"/>
                          </a:ext>
                        </a:extLst>
                      </p:cNvPr>
                      <p:cNvSpPr/>
                      <p:nvPr/>
                    </p:nvSpPr>
                    <p:spPr>
                      <a:xfrm>
                        <a:off x="5643252" y="3272388"/>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0" name="Google Shape;676;p93">
                        <a:extLst>
                          <a:ext uri="{FF2B5EF4-FFF2-40B4-BE49-F238E27FC236}">
                            <a16:creationId xmlns:a16="http://schemas.microsoft.com/office/drawing/2014/main" id="{665C3544-7F37-4C87-9CCE-4F05B131643D}"/>
                          </a:ext>
                        </a:extLst>
                      </p:cNvPr>
                      <p:cNvSpPr/>
                      <p:nvPr/>
                    </p:nvSpPr>
                    <p:spPr>
                      <a:xfrm>
                        <a:off x="4421383" y="365383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1" name="Google Shape;677;p93">
                        <a:extLst>
                          <a:ext uri="{FF2B5EF4-FFF2-40B4-BE49-F238E27FC236}">
                            <a16:creationId xmlns:a16="http://schemas.microsoft.com/office/drawing/2014/main" id="{32607470-EE82-4B38-AC4B-E1FCF943518A}"/>
                          </a:ext>
                        </a:extLst>
                      </p:cNvPr>
                      <p:cNvSpPr/>
                      <p:nvPr/>
                    </p:nvSpPr>
                    <p:spPr>
                      <a:xfrm>
                        <a:off x="4729149" y="365383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2" name="Google Shape;678;p93">
                        <a:extLst>
                          <a:ext uri="{FF2B5EF4-FFF2-40B4-BE49-F238E27FC236}">
                            <a16:creationId xmlns:a16="http://schemas.microsoft.com/office/drawing/2014/main" id="{8295A16D-C0AE-459D-9DAE-12FFFD674C52}"/>
                          </a:ext>
                        </a:extLst>
                      </p:cNvPr>
                      <p:cNvSpPr/>
                      <p:nvPr/>
                    </p:nvSpPr>
                    <p:spPr>
                      <a:xfrm>
                        <a:off x="5036914" y="3653840"/>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3" name="Google Shape;679;p93">
                        <a:extLst>
                          <a:ext uri="{FF2B5EF4-FFF2-40B4-BE49-F238E27FC236}">
                            <a16:creationId xmlns:a16="http://schemas.microsoft.com/office/drawing/2014/main" id="{6E6047D9-DFD3-4523-A32B-7D6841419782}"/>
                          </a:ext>
                        </a:extLst>
                      </p:cNvPr>
                      <p:cNvSpPr/>
                      <p:nvPr/>
                    </p:nvSpPr>
                    <p:spPr>
                      <a:xfrm>
                        <a:off x="5344680" y="3653840"/>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4" name="Google Shape;680;p93">
                        <a:extLst>
                          <a:ext uri="{FF2B5EF4-FFF2-40B4-BE49-F238E27FC236}">
                            <a16:creationId xmlns:a16="http://schemas.microsoft.com/office/drawing/2014/main" id="{7392F4F8-0693-4606-BCBA-83040A339660}"/>
                          </a:ext>
                        </a:extLst>
                      </p:cNvPr>
                      <p:cNvSpPr/>
                      <p:nvPr/>
                    </p:nvSpPr>
                    <p:spPr>
                      <a:xfrm>
                        <a:off x="5652446" y="3653840"/>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5" name="Google Shape;681;p93">
                        <a:extLst>
                          <a:ext uri="{FF2B5EF4-FFF2-40B4-BE49-F238E27FC236}">
                            <a16:creationId xmlns:a16="http://schemas.microsoft.com/office/drawing/2014/main" id="{BEBED2DA-2D42-432B-A71C-E71722F4A384}"/>
                          </a:ext>
                        </a:extLst>
                      </p:cNvPr>
                      <p:cNvSpPr/>
                      <p:nvPr/>
                    </p:nvSpPr>
                    <p:spPr>
                      <a:xfrm>
                        <a:off x="4426319" y="403212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6" name="Google Shape;682;p93">
                        <a:extLst>
                          <a:ext uri="{FF2B5EF4-FFF2-40B4-BE49-F238E27FC236}">
                            <a16:creationId xmlns:a16="http://schemas.microsoft.com/office/drawing/2014/main" id="{71BADF24-C38A-45B2-9584-667332813DA9}"/>
                          </a:ext>
                        </a:extLst>
                      </p:cNvPr>
                      <p:cNvSpPr/>
                      <p:nvPr/>
                    </p:nvSpPr>
                    <p:spPr>
                      <a:xfrm>
                        <a:off x="4734085" y="403212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7" name="Google Shape;683;p93">
                        <a:extLst>
                          <a:ext uri="{FF2B5EF4-FFF2-40B4-BE49-F238E27FC236}">
                            <a16:creationId xmlns:a16="http://schemas.microsoft.com/office/drawing/2014/main" id="{74922B1A-EDB6-49BF-96A8-4B24F457AD6F}"/>
                          </a:ext>
                        </a:extLst>
                      </p:cNvPr>
                      <p:cNvSpPr/>
                      <p:nvPr/>
                    </p:nvSpPr>
                    <p:spPr>
                      <a:xfrm>
                        <a:off x="5041851" y="403212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8" name="Google Shape;684;p93">
                        <a:extLst>
                          <a:ext uri="{FF2B5EF4-FFF2-40B4-BE49-F238E27FC236}">
                            <a16:creationId xmlns:a16="http://schemas.microsoft.com/office/drawing/2014/main" id="{50EBAB80-1A91-4C27-A62F-74A5A67A371E}"/>
                          </a:ext>
                        </a:extLst>
                      </p:cNvPr>
                      <p:cNvSpPr/>
                      <p:nvPr/>
                    </p:nvSpPr>
                    <p:spPr>
                      <a:xfrm>
                        <a:off x="5349617" y="403212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69" name="Google Shape;685;p93">
                        <a:extLst>
                          <a:ext uri="{FF2B5EF4-FFF2-40B4-BE49-F238E27FC236}">
                            <a16:creationId xmlns:a16="http://schemas.microsoft.com/office/drawing/2014/main" id="{C47176ED-061F-403F-B7B4-35886B5E9956}"/>
                          </a:ext>
                        </a:extLst>
                      </p:cNvPr>
                      <p:cNvSpPr/>
                      <p:nvPr/>
                    </p:nvSpPr>
                    <p:spPr>
                      <a:xfrm>
                        <a:off x="5657383" y="4032129"/>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0" name="Google Shape;686;p93">
                        <a:extLst>
                          <a:ext uri="{FF2B5EF4-FFF2-40B4-BE49-F238E27FC236}">
                            <a16:creationId xmlns:a16="http://schemas.microsoft.com/office/drawing/2014/main" id="{91D8FAFA-43D9-49C1-9DFB-9B970E665813}"/>
                          </a:ext>
                        </a:extLst>
                      </p:cNvPr>
                      <p:cNvSpPr/>
                      <p:nvPr/>
                    </p:nvSpPr>
                    <p:spPr>
                      <a:xfrm>
                        <a:off x="4421382" y="4406686"/>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1" name="Google Shape;687;p93">
                        <a:extLst>
                          <a:ext uri="{FF2B5EF4-FFF2-40B4-BE49-F238E27FC236}">
                            <a16:creationId xmlns:a16="http://schemas.microsoft.com/office/drawing/2014/main" id="{E955EB87-FEB0-4774-B180-18EB9F80963A}"/>
                          </a:ext>
                        </a:extLst>
                      </p:cNvPr>
                      <p:cNvSpPr/>
                      <p:nvPr/>
                    </p:nvSpPr>
                    <p:spPr>
                      <a:xfrm>
                        <a:off x="4729149" y="4406687"/>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2" name="Google Shape;688;p93">
                        <a:extLst>
                          <a:ext uri="{FF2B5EF4-FFF2-40B4-BE49-F238E27FC236}">
                            <a16:creationId xmlns:a16="http://schemas.microsoft.com/office/drawing/2014/main" id="{780650D0-123F-418F-9BF3-C9F3237D7C05}"/>
                          </a:ext>
                        </a:extLst>
                      </p:cNvPr>
                      <p:cNvSpPr/>
                      <p:nvPr/>
                    </p:nvSpPr>
                    <p:spPr>
                      <a:xfrm>
                        <a:off x="5036915" y="4406687"/>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3" name="Google Shape;689;p93">
                        <a:extLst>
                          <a:ext uri="{FF2B5EF4-FFF2-40B4-BE49-F238E27FC236}">
                            <a16:creationId xmlns:a16="http://schemas.microsoft.com/office/drawing/2014/main" id="{8B073CD6-E929-4D7F-BE47-B02F690ABCA6}"/>
                          </a:ext>
                        </a:extLst>
                      </p:cNvPr>
                      <p:cNvSpPr/>
                      <p:nvPr/>
                    </p:nvSpPr>
                    <p:spPr>
                      <a:xfrm>
                        <a:off x="5344681" y="4406687"/>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4" name="Google Shape;690;p93">
                        <a:extLst>
                          <a:ext uri="{FF2B5EF4-FFF2-40B4-BE49-F238E27FC236}">
                            <a16:creationId xmlns:a16="http://schemas.microsoft.com/office/drawing/2014/main" id="{5A452935-6519-4069-8CC2-FFF32AF7BC20}"/>
                          </a:ext>
                        </a:extLst>
                      </p:cNvPr>
                      <p:cNvSpPr/>
                      <p:nvPr/>
                    </p:nvSpPr>
                    <p:spPr>
                      <a:xfrm>
                        <a:off x="5652447" y="4406687"/>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5" name="Google Shape;691;p93">
                        <a:extLst>
                          <a:ext uri="{FF2B5EF4-FFF2-40B4-BE49-F238E27FC236}">
                            <a16:creationId xmlns:a16="http://schemas.microsoft.com/office/drawing/2014/main" id="{E1739E0D-14C2-4CC9-BCCB-2F6B3B9A44C1}"/>
                          </a:ext>
                        </a:extLst>
                      </p:cNvPr>
                      <p:cNvSpPr/>
                      <p:nvPr/>
                    </p:nvSpPr>
                    <p:spPr>
                      <a:xfrm>
                        <a:off x="4422629" y="47683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6" name="Google Shape;692;p93">
                        <a:extLst>
                          <a:ext uri="{FF2B5EF4-FFF2-40B4-BE49-F238E27FC236}">
                            <a16:creationId xmlns:a16="http://schemas.microsoft.com/office/drawing/2014/main" id="{EFFA163D-5B5E-43FF-AC96-607D329A7B93}"/>
                          </a:ext>
                        </a:extLst>
                      </p:cNvPr>
                      <p:cNvSpPr/>
                      <p:nvPr/>
                    </p:nvSpPr>
                    <p:spPr>
                      <a:xfrm>
                        <a:off x="4730395" y="47683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7" name="Google Shape;693;p93">
                        <a:extLst>
                          <a:ext uri="{FF2B5EF4-FFF2-40B4-BE49-F238E27FC236}">
                            <a16:creationId xmlns:a16="http://schemas.microsoft.com/office/drawing/2014/main" id="{2FF8F8FE-583C-4562-82DA-FE78CF92E863}"/>
                          </a:ext>
                        </a:extLst>
                      </p:cNvPr>
                      <p:cNvSpPr/>
                      <p:nvPr/>
                    </p:nvSpPr>
                    <p:spPr>
                      <a:xfrm>
                        <a:off x="5038161" y="47683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8" name="Google Shape;694;p93">
                        <a:extLst>
                          <a:ext uri="{FF2B5EF4-FFF2-40B4-BE49-F238E27FC236}">
                            <a16:creationId xmlns:a16="http://schemas.microsoft.com/office/drawing/2014/main" id="{6C6A435C-7697-4A41-A480-716C32F96688}"/>
                          </a:ext>
                        </a:extLst>
                      </p:cNvPr>
                      <p:cNvSpPr/>
                      <p:nvPr/>
                    </p:nvSpPr>
                    <p:spPr>
                      <a:xfrm>
                        <a:off x="5345927" y="47683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79" name="Google Shape;695;p93">
                        <a:extLst>
                          <a:ext uri="{FF2B5EF4-FFF2-40B4-BE49-F238E27FC236}">
                            <a16:creationId xmlns:a16="http://schemas.microsoft.com/office/drawing/2014/main" id="{D66BC15E-A0B2-4196-ADA4-680D6712AB50}"/>
                          </a:ext>
                        </a:extLst>
                      </p:cNvPr>
                      <p:cNvSpPr/>
                      <p:nvPr/>
                    </p:nvSpPr>
                    <p:spPr>
                      <a:xfrm>
                        <a:off x="5653693" y="4768323"/>
                        <a:ext cx="2169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80" name="Google Shape;696;p93">
                        <a:extLst>
                          <a:ext uri="{FF2B5EF4-FFF2-40B4-BE49-F238E27FC236}">
                            <a16:creationId xmlns:a16="http://schemas.microsoft.com/office/drawing/2014/main" id="{C5668115-EA11-4821-857C-C865D9FF3E77}"/>
                          </a:ext>
                        </a:extLst>
                      </p:cNvPr>
                      <p:cNvSpPr/>
                      <p:nvPr/>
                    </p:nvSpPr>
                    <p:spPr>
                      <a:xfrm>
                        <a:off x="4417692" y="5142881"/>
                        <a:ext cx="4290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81" name="Google Shape;697;p93">
                        <a:extLst>
                          <a:ext uri="{FF2B5EF4-FFF2-40B4-BE49-F238E27FC236}">
                            <a16:creationId xmlns:a16="http://schemas.microsoft.com/office/drawing/2014/main" id="{90B26007-A82E-4CAE-984F-DB3E5BAC6EF1}"/>
                          </a:ext>
                        </a:extLst>
                      </p:cNvPr>
                      <p:cNvSpPr/>
                      <p:nvPr/>
                    </p:nvSpPr>
                    <p:spPr>
                      <a:xfrm>
                        <a:off x="5470853" y="5142881"/>
                        <a:ext cx="394800" cy="216900"/>
                      </a:xfrm>
                      <a:prstGeom prst="roundRect">
                        <a:avLst>
                          <a:gd name="adj" fmla="val 16667"/>
                        </a:avLst>
                      </a:prstGeom>
                      <a:solidFill>
                        <a:srgbClr val="BFC1C1"/>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82" name="Google Shape;698;p93">
                        <a:extLst>
                          <a:ext uri="{FF2B5EF4-FFF2-40B4-BE49-F238E27FC236}">
                            <a16:creationId xmlns:a16="http://schemas.microsoft.com/office/drawing/2014/main" id="{006F9F57-94FB-4929-80C0-79BB0BFF7569}"/>
                          </a:ext>
                        </a:extLst>
                      </p:cNvPr>
                      <p:cNvSpPr/>
                      <p:nvPr/>
                    </p:nvSpPr>
                    <p:spPr>
                      <a:xfrm>
                        <a:off x="3782854" y="5684245"/>
                        <a:ext cx="2700000" cy="135300"/>
                      </a:xfrm>
                      <a:prstGeom prst="roundRect">
                        <a:avLst>
                          <a:gd name="adj" fmla="val 50000"/>
                        </a:avLst>
                      </a:prstGeom>
                      <a:solidFill>
                        <a:srgbClr val="9BB023"/>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grpSp>
                <p:sp>
                  <p:nvSpPr>
                    <p:cNvPr id="37" name="Google Shape;699;p93">
                      <a:extLst>
                        <a:ext uri="{FF2B5EF4-FFF2-40B4-BE49-F238E27FC236}">
                          <a16:creationId xmlns:a16="http://schemas.microsoft.com/office/drawing/2014/main" id="{156CC1C6-6B1A-40BA-8140-E459B910732A}"/>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38" name="Google Shape;700;p93">
                      <a:extLst>
                        <a:ext uri="{FF2B5EF4-FFF2-40B4-BE49-F238E27FC236}">
                          <a16:creationId xmlns:a16="http://schemas.microsoft.com/office/drawing/2014/main" id="{90B8E627-88DF-4B11-97EF-36CB70DF2790}"/>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grpSp>
                  <p:nvGrpSpPr>
                    <p:cNvPr id="39" name="Google Shape;701;p93">
                      <a:extLst>
                        <a:ext uri="{FF2B5EF4-FFF2-40B4-BE49-F238E27FC236}">
                          <a16:creationId xmlns:a16="http://schemas.microsoft.com/office/drawing/2014/main" id="{4A29D9B6-283A-4ACD-9F3F-EC5083EBC288}"/>
                        </a:ext>
                      </a:extLst>
                    </p:cNvPr>
                    <p:cNvGrpSpPr/>
                    <p:nvPr/>
                  </p:nvGrpSpPr>
                  <p:grpSpPr>
                    <a:xfrm>
                      <a:off x="7402108" y="4400285"/>
                      <a:ext cx="306082" cy="1067965"/>
                      <a:chOff x="3146566" y="4705830"/>
                      <a:chExt cx="275700" cy="823920"/>
                    </a:xfrm>
                  </p:grpSpPr>
                  <p:sp>
                    <p:nvSpPr>
                      <p:cNvPr id="40" name="Google Shape;702;p93">
                        <a:extLst>
                          <a:ext uri="{FF2B5EF4-FFF2-40B4-BE49-F238E27FC236}">
                            <a16:creationId xmlns:a16="http://schemas.microsoft.com/office/drawing/2014/main" id="{BF588C9F-C4C7-436C-938A-5019E72279AB}"/>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sp>
                    <p:nvSpPr>
                      <p:cNvPr id="41" name="Google Shape;703;p93">
                        <a:extLst>
                          <a:ext uri="{FF2B5EF4-FFF2-40B4-BE49-F238E27FC236}">
                            <a16:creationId xmlns:a16="http://schemas.microsoft.com/office/drawing/2014/main" id="{8429C854-DEBE-43A0-8997-9E80050C7178}"/>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grpSp>
              </p:grpSp>
              <p:pic>
                <p:nvPicPr>
                  <p:cNvPr id="34" name="Google Shape;704;p93" descr="Picnic table with solid fill">
                    <a:extLst>
                      <a:ext uri="{FF2B5EF4-FFF2-40B4-BE49-F238E27FC236}">
                        <a16:creationId xmlns:a16="http://schemas.microsoft.com/office/drawing/2014/main" id="{FD1E4420-7B17-47E1-B7DC-07983AC6AAD5}"/>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854378" y="4753095"/>
                    <a:ext cx="261700" cy="261700"/>
                  </a:xfrm>
                  <a:prstGeom prst="rect">
                    <a:avLst/>
                  </a:prstGeom>
                  <a:noFill/>
                  <a:ln>
                    <a:noFill/>
                  </a:ln>
                </p:spPr>
              </p:pic>
              <p:sp>
                <p:nvSpPr>
                  <p:cNvPr id="35" name="Google Shape;705;p93" descr="Bicycle Icon">
                    <a:extLst>
                      <a:ext uri="{FF2B5EF4-FFF2-40B4-BE49-F238E27FC236}">
                        <a16:creationId xmlns:a16="http://schemas.microsoft.com/office/drawing/2014/main" id="{B7334E81-BC22-4354-ACBB-486F76C1B75C}"/>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121900" tIns="60933" rIns="121900" bIns="60933" anchor="t" anchorCtr="0">
                    <a:noAutofit/>
                  </a:bodyPr>
                  <a:lstStyle/>
                  <a:p>
                    <a:endParaRPr sz="2400">
                      <a:solidFill>
                        <a:srgbClr val="000000"/>
                      </a:solidFill>
                      <a:latin typeface="Arial"/>
                      <a:ea typeface="Arial"/>
                      <a:cs typeface="Arial"/>
                      <a:sym typeface="Arial"/>
                    </a:endParaRPr>
                  </a:p>
                </p:txBody>
              </p:sp>
            </p:grpSp>
            <p:sp>
              <p:nvSpPr>
                <p:cNvPr id="31" name="Google Shape;706;p93">
                  <a:extLst>
                    <a:ext uri="{FF2B5EF4-FFF2-40B4-BE49-F238E27FC236}">
                      <a16:creationId xmlns:a16="http://schemas.microsoft.com/office/drawing/2014/main" id="{906EF262-A5B2-436A-B758-B4198157F55E}"/>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121900" tIns="60933" rIns="121900" bIns="60933" anchor="ctr" anchorCtr="0">
                  <a:noAutofit/>
                </a:bodyPr>
                <a:lstStyle/>
                <a:p>
                  <a:pPr algn="ctr"/>
                  <a:endParaRPr sz="2400">
                    <a:solidFill>
                      <a:srgbClr val="F1F2F2"/>
                    </a:solidFill>
                    <a:latin typeface="Arial"/>
                    <a:ea typeface="Arial"/>
                    <a:cs typeface="Arial"/>
                    <a:sym typeface="Arial"/>
                  </a:endParaRPr>
                </a:p>
              </p:txBody>
            </p:sp>
            <p:pic>
              <p:nvPicPr>
                <p:cNvPr id="32" name="Google Shape;707;p93">
                  <a:extLst>
                    <a:ext uri="{FF2B5EF4-FFF2-40B4-BE49-F238E27FC236}">
                      <a16:creationId xmlns:a16="http://schemas.microsoft.com/office/drawing/2014/main" id="{222B4C9D-1909-4FDE-98DA-20FC83EBB72F}"/>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150148" y="2222854"/>
                  <a:ext cx="426408" cy="242544"/>
                </a:xfrm>
                <a:prstGeom prst="rect">
                  <a:avLst/>
                </a:prstGeom>
                <a:noFill/>
                <a:ln>
                  <a:noFill/>
                </a:ln>
              </p:spPr>
            </p:pic>
          </p:grpSp>
        </p:grpSp>
      </p:grpSp>
    </p:spTree>
    <p:extLst>
      <p:ext uri="{BB962C8B-B14F-4D97-AF65-F5344CB8AC3E}">
        <p14:creationId xmlns:p14="http://schemas.microsoft.com/office/powerpoint/2010/main" val="425956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diagram&#10;&#10;Description automatically generated">
            <a:extLst>
              <a:ext uri="{FF2B5EF4-FFF2-40B4-BE49-F238E27FC236}">
                <a16:creationId xmlns:a16="http://schemas.microsoft.com/office/drawing/2014/main" id="{F8CED645-8C81-492B-997D-025E477A406F}"/>
              </a:ext>
            </a:extLst>
          </p:cNvPr>
          <p:cNvPicPr>
            <a:picLocks noChangeAspect="1"/>
          </p:cNvPicPr>
          <p:nvPr/>
        </p:nvPicPr>
        <p:blipFill rotWithShape="1">
          <a:blip r:embed="rId2" cstate="screen">
            <a:alphaModFix amt="27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4" name="Slide Number Placeholder 3">
            <a:extLst>
              <a:ext uri="{FF2B5EF4-FFF2-40B4-BE49-F238E27FC236}">
                <a16:creationId xmlns:a16="http://schemas.microsoft.com/office/drawing/2014/main" id="{A1C74E8C-6E88-459E-B372-C64CE870D4C2}"/>
              </a:ext>
            </a:extLst>
          </p:cNvPr>
          <p:cNvSpPr>
            <a:spLocks noGrp="1"/>
          </p:cNvSpPr>
          <p:nvPr>
            <p:ph type="sldNum" sz="quarter" idx="4"/>
          </p:nvPr>
        </p:nvSpPr>
        <p:spPr/>
        <p:txBody>
          <a:bodyPr/>
          <a:lstStyle/>
          <a:p>
            <a:fld id="{B266F0CF-D303-475F-943A-730B13ED5BD8}" type="slidenum">
              <a:rPr lang="en-CA" smtClean="0"/>
              <a:t>11</a:t>
            </a:fld>
            <a:endParaRPr lang="en-CA" dirty="0"/>
          </a:p>
        </p:txBody>
      </p:sp>
      <p:sp>
        <p:nvSpPr>
          <p:cNvPr id="6" name="Title 1">
            <a:extLst>
              <a:ext uri="{FF2B5EF4-FFF2-40B4-BE49-F238E27FC236}">
                <a16:creationId xmlns:a16="http://schemas.microsoft.com/office/drawing/2014/main" id="{C15FBFAA-3ABC-4937-9F50-E6D3E023AA6B}"/>
              </a:ext>
            </a:extLst>
          </p:cNvPr>
          <p:cNvSpPr>
            <a:spLocks noGrp="1"/>
          </p:cNvSpPr>
          <p:nvPr>
            <p:ph type="title"/>
          </p:nvPr>
        </p:nvSpPr>
        <p:spPr>
          <a:xfrm>
            <a:off x="201613" y="147638"/>
            <a:ext cx="11503025" cy="547687"/>
          </a:xfrm>
        </p:spPr>
        <p:txBody>
          <a:bodyPr>
            <a:normAutofit/>
          </a:bodyPr>
          <a:lstStyle/>
          <a:p>
            <a:r>
              <a:rPr lang="en-US" sz="3200" dirty="0">
                <a:effectLst/>
                <a:latin typeface="Arial" panose="020B0604020202020204" pitchFamily="34" charset="0"/>
                <a:ea typeface="Calibri" panose="020F0502020204030204" pitchFamily="34" charset="0"/>
              </a:rPr>
              <a:t>Aligning the hybrid model with the Government’s priorities</a:t>
            </a:r>
            <a:endParaRPr lang="en-CA" dirty="0">
              <a:solidFill>
                <a:schemeClr val="bg1">
                  <a:lumMod val="75000"/>
                </a:schemeClr>
              </a:solidFill>
            </a:endParaRPr>
          </a:p>
        </p:txBody>
      </p:sp>
      <p:pic>
        <p:nvPicPr>
          <p:cNvPr id="3" name="Picture 2" descr="A picture containing step&#10;&#10;Description automatically generated">
            <a:extLst>
              <a:ext uri="{FF2B5EF4-FFF2-40B4-BE49-F238E27FC236}">
                <a16:creationId xmlns:a16="http://schemas.microsoft.com/office/drawing/2014/main" id="{204F3366-3532-4422-B9C0-460D992988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7521" y="1052051"/>
            <a:ext cx="11216958" cy="5161937"/>
          </a:xfrm>
          <a:prstGeom prst="rect">
            <a:avLst/>
          </a:prstGeom>
        </p:spPr>
      </p:pic>
    </p:spTree>
    <p:extLst>
      <p:ext uri="{BB962C8B-B14F-4D97-AF65-F5344CB8AC3E}">
        <p14:creationId xmlns:p14="http://schemas.microsoft.com/office/powerpoint/2010/main" val="86242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8D63D0-51FB-4DB0-85D7-48AF0438AC2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flipH="1">
            <a:off x="5060886" y="968938"/>
            <a:ext cx="7131113" cy="4737741"/>
          </a:xfrm>
          <a:prstGeom prst="rect">
            <a:avLst/>
          </a:prstGeom>
        </p:spPr>
      </p:pic>
      <p:sp>
        <p:nvSpPr>
          <p:cNvPr id="2" name="Title 1">
            <a:extLst>
              <a:ext uri="{FF2B5EF4-FFF2-40B4-BE49-F238E27FC236}">
                <a16:creationId xmlns:a16="http://schemas.microsoft.com/office/drawing/2014/main" id="{423C9860-1518-4560-9ACF-12299E497BC6}"/>
              </a:ext>
            </a:extLst>
          </p:cNvPr>
          <p:cNvSpPr>
            <a:spLocks noGrp="1"/>
          </p:cNvSpPr>
          <p:nvPr>
            <p:ph type="title"/>
          </p:nvPr>
        </p:nvSpPr>
        <p:spPr/>
        <p:txBody>
          <a:bodyPr>
            <a:normAutofit/>
          </a:bodyPr>
          <a:lstStyle/>
          <a:p>
            <a:r>
              <a:rPr lang="en-CA" sz="3200" dirty="0">
                <a:effectLst/>
                <a:latin typeface="Arial" panose="020B0604020202020204" pitchFamily="34" charset="0"/>
                <a:ea typeface="Calibri" panose="020F0502020204030204" pitchFamily="34" charset="0"/>
              </a:rPr>
              <a:t>Greening initiatives </a:t>
            </a:r>
            <a:endParaRPr lang="en-CA" sz="5400" dirty="0"/>
          </a:p>
        </p:txBody>
      </p:sp>
      <p:sp>
        <p:nvSpPr>
          <p:cNvPr id="4" name="Slide Number Placeholder 3">
            <a:extLst>
              <a:ext uri="{FF2B5EF4-FFF2-40B4-BE49-F238E27FC236}">
                <a16:creationId xmlns:a16="http://schemas.microsoft.com/office/drawing/2014/main" id="{546DE61E-3DFB-46E0-8D45-DFBB2B5D27D5}"/>
              </a:ext>
            </a:extLst>
          </p:cNvPr>
          <p:cNvSpPr>
            <a:spLocks noGrp="1"/>
          </p:cNvSpPr>
          <p:nvPr>
            <p:ph type="sldNum" sz="quarter" idx="4"/>
          </p:nvPr>
        </p:nvSpPr>
        <p:spPr/>
        <p:txBody>
          <a:bodyPr/>
          <a:lstStyle/>
          <a:p>
            <a:fld id="{B266F0CF-D303-475F-943A-730B13ED5BD8}" type="slidenum">
              <a:rPr lang="en-CA" smtClean="0"/>
              <a:t>12</a:t>
            </a:fld>
            <a:endParaRPr lang="en-CA" dirty="0"/>
          </a:p>
        </p:txBody>
      </p:sp>
      <p:sp>
        <p:nvSpPr>
          <p:cNvPr id="10" name="TextBox 9">
            <a:extLst>
              <a:ext uri="{FF2B5EF4-FFF2-40B4-BE49-F238E27FC236}">
                <a16:creationId xmlns:a16="http://schemas.microsoft.com/office/drawing/2014/main" id="{47C81E1F-48DC-4D10-81AC-74E638BEF08A}"/>
              </a:ext>
            </a:extLst>
          </p:cNvPr>
          <p:cNvSpPr txBox="1"/>
          <p:nvPr/>
        </p:nvSpPr>
        <p:spPr>
          <a:xfrm>
            <a:off x="356419" y="1020027"/>
            <a:ext cx="5229569" cy="1569660"/>
          </a:xfrm>
          <a:prstGeom prst="rect">
            <a:avLst/>
          </a:prstGeom>
          <a:noFill/>
        </p:spPr>
        <p:txBody>
          <a:bodyPr wrap="square">
            <a:spAutoFit/>
          </a:bodyPr>
          <a:lstStyle/>
          <a:p>
            <a:pPr marR="0" lvl="0">
              <a:spcBef>
                <a:spcPts val="0"/>
              </a:spcBef>
              <a:spcAft>
                <a:spcPts val="0"/>
              </a:spcAft>
            </a:pPr>
            <a:r>
              <a:rPr lang="en-CA" sz="2400" dirty="0">
                <a:solidFill>
                  <a:schemeClr val="bg1">
                    <a:lumMod val="10000"/>
                  </a:schemeClr>
                </a:solidFill>
                <a:effectLst/>
                <a:latin typeface="Arial" panose="020B0604020202020204" pitchFamily="34" charset="0"/>
                <a:ea typeface="Times New Roman" panose="02020603050405020304" pitchFamily="18" charset="0"/>
              </a:rPr>
              <a:t>We are taking a leadership position by considering </a:t>
            </a:r>
            <a:r>
              <a:rPr lang="en-CA" sz="2400" b="1" dirty="0">
                <a:solidFill>
                  <a:schemeClr val="bg1">
                    <a:lumMod val="10000"/>
                  </a:schemeClr>
                </a:solidFill>
                <a:effectLst/>
                <a:latin typeface="Arial" panose="020B0604020202020204" pitchFamily="34" charset="0"/>
                <a:ea typeface="Times New Roman" panose="02020603050405020304" pitchFamily="18" charset="0"/>
              </a:rPr>
              <a:t>decarbonization</a:t>
            </a:r>
            <a:r>
              <a:rPr lang="en-CA" sz="2400" dirty="0">
                <a:solidFill>
                  <a:schemeClr val="bg1">
                    <a:lumMod val="10000"/>
                  </a:schemeClr>
                </a:solidFill>
                <a:effectLst/>
                <a:latin typeface="Arial" panose="020B0604020202020204" pitchFamily="34" charset="0"/>
                <a:ea typeface="Times New Roman" panose="02020603050405020304" pitchFamily="18" charset="0"/>
              </a:rPr>
              <a:t> into the design and approval stages of proposed projects.</a:t>
            </a:r>
            <a:endParaRPr lang="en-CA" sz="2400" dirty="0">
              <a:solidFill>
                <a:schemeClr val="bg1">
                  <a:lumMod val="10000"/>
                </a:schemeClr>
              </a:solidFill>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2ED14A4C-A4C2-491B-B380-CF0A0332DDCB}"/>
              </a:ext>
            </a:extLst>
          </p:cNvPr>
          <p:cNvSpPr txBox="1"/>
          <p:nvPr/>
        </p:nvSpPr>
        <p:spPr>
          <a:xfrm>
            <a:off x="356419" y="2929956"/>
            <a:ext cx="5057553" cy="1569660"/>
          </a:xfrm>
          <a:prstGeom prst="rect">
            <a:avLst/>
          </a:prstGeom>
          <a:noFill/>
        </p:spPr>
        <p:txBody>
          <a:bodyPr wrap="square">
            <a:spAutoFit/>
          </a:bodyPr>
          <a:lstStyle/>
          <a:p>
            <a:r>
              <a:rPr lang="en-CA" sz="2400" dirty="0">
                <a:solidFill>
                  <a:schemeClr val="bg1">
                    <a:lumMod val="10000"/>
                  </a:schemeClr>
                </a:solidFill>
                <a:effectLst/>
                <a:latin typeface="Arial" panose="020B0604020202020204" pitchFamily="34" charset="0"/>
                <a:ea typeface="Calibri" panose="020F0502020204030204" pitchFamily="34" charset="0"/>
              </a:rPr>
              <a:t>We are encouraging the adoption of clean energy, and </a:t>
            </a:r>
            <a:r>
              <a:rPr lang="en-CA" sz="2400" b="1" dirty="0">
                <a:solidFill>
                  <a:schemeClr val="bg1">
                    <a:lumMod val="10000"/>
                  </a:schemeClr>
                </a:solidFill>
                <a:effectLst/>
                <a:latin typeface="Arial" panose="020B0604020202020204" pitchFamily="34" charset="0"/>
                <a:ea typeface="Calibri" panose="020F0502020204030204" pitchFamily="34" charset="0"/>
              </a:rPr>
              <a:t>reducing</a:t>
            </a:r>
            <a:r>
              <a:rPr lang="en-CA" sz="2400" dirty="0">
                <a:solidFill>
                  <a:schemeClr val="bg1">
                    <a:lumMod val="10000"/>
                  </a:schemeClr>
                </a:solidFill>
                <a:effectLst/>
                <a:latin typeface="Arial" panose="020B0604020202020204" pitchFamily="34" charset="0"/>
                <a:ea typeface="Calibri" panose="020F0502020204030204" pitchFamily="34" charset="0"/>
              </a:rPr>
              <a:t> energy use and carbon emissions in our buildings.</a:t>
            </a:r>
            <a:endParaRPr lang="en-CA" sz="2400" dirty="0">
              <a:solidFill>
                <a:schemeClr val="bg1">
                  <a:lumMod val="10000"/>
                </a:schemeClr>
              </a:solidFill>
            </a:endParaRPr>
          </a:p>
        </p:txBody>
      </p:sp>
      <p:sp>
        <p:nvSpPr>
          <p:cNvPr id="8" name="ZoneTexte 7">
            <a:extLst>
              <a:ext uri="{FF2B5EF4-FFF2-40B4-BE49-F238E27FC236}">
                <a16:creationId xmlns:a16="http://schemas.microsoft.com/office/drawing/2014/main" id="{588544E2-62C9-4160-AF1E-5D2F7ED34AE7}"/>
              </a:ext>
            </a:extLst>
          </p:cNvPr>
          <p:cNvSpPr txBox="1"/>
          <p:nvPr/>
        </p:nvSpPr>
        <p:spPr>
          <a:xfrm>
            <a:off x="452674" y="4893051"/>
            <a:ext cx="7912728" cy="1169551"/>
          </a:xfrm>
          <a:prstGeom prst="rect">
            <a:avLst/>
          </a:prstGeom>
          <a:noFill/>
        </p:spPr>
        <p:txBody>
          <a:bodyPr wrap="square">
            <a:spAutoFit/>
          </a:bodyPr>
          <a:lstStyle/>
          <a:p>
            <a:r>
              <a:rPr lang="en-CA" sz="2000" b="1" dirty="0">
                <a:solidFill>
                  <a:schemeClr val="bg1">
                    <a:lumMod val="10000"/>
                  </a:schemeClr>
                </a:solidFill>
                <a:latin typeface="Arial" panose="020B0604020202020204" pitchFamily="34" charset="0"/>
                <a:ea typeface="Calibri" panose="020F0502020204030204" pitchFamily="34" charset="0"/>
              </a:rPr>
              <a:t>Highlight:</a:t>
            </a:r>
            <a:r>
              <a:rPr lang="en-CA" sz="2000" dirty="0">
                <a:solidFill>
                  <a:schemeClr val="bg1">
                    <a:lumMod val="10000"/>
                  </a:schemeClr>
                </a:solidFill>
                <a:latin typeface="Arial" panose="020B0604020202020204" pitchFamily="34" charset="0"/>
                <a:ea typeface="Calibri" panose="020F0502020204030204" pitchFamily="34" charset="0"/>
              </a:rPr>
              <a:t> </a:t>
            </a:r>
          </a:p>
          <a:p>
            <a:endParaRPr lang="en-CA" sz="800" dirty="0">
              <a:solidFill>
                <a:schemeClr val="bg1">
                  <a:lumMod val="10000"/>
                </a:schemeClr>
              </a:solidFill>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en-CA" sz="2000" dirty="0">
                <a:solidFill>
                  <a:schemeClr val="bg1">
                    <a:lumMod val="10000"/>
                  </a:schemeClr>
                </a:solidFill>
                <a:latin typeface="Arial" panose="020B0604020202020204" pitchFamily="34" charset="0"/>
                <a:ea typeface="Calibri" panose="020F0502020204030204" pitchFamily="34" charset="0"/>
              </a:rPr>
              <a:t>PSPC’s District Energy System </a:t>
            </a:r>
            <a:r>
              <a:rPr lang="en-US" sz="2000" dirty="0">
                <a:solidFill>
                  <a:schemeClr val="bg1">
                    <a:lumMod val="10000"/>
                  </a:schemeClr>
                </a:solidFill>
                <a:latin typeface="Arial" panose="020B0604020202020204" pitchFamily="34" charset="0"/>
                <a:ea typeface="Calibri" panose="020F0502020204030204" pitchFamily="34" charset="0"/>
              </a:rPr>
              <a:t>is expected to reduce greenhouse gas emissions by 92% by 2025</a:t>
            </a:r>
            <a:endParaRPr lang="fr-CA" sz="2000" dirty="0">
              <a:solidFill>
                <a:schemeClr val="bg1">
                  <a:lumMod val="10000"/>
                </a:schemeClr>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19166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diagram&#10;&#10;Description automatically generated">
            <a:extLst>
              <a:ext uri="{FF2B5EF4-FFF2-40B4-BE49-F238E27FC236}">
                <a16:creationId xmlns:a16="http://schemas.microsoft.com/office/drawing/2014/main" id="{6A002217-63E8-41D2-91A1-3F98FC8C6C3A}"/>
              </a:ext>
            </a:extLst>
          </p:cNvPr>
          <p:cNvPicPr>
            <a:picLocks noChangeAspect="1"/>
          </p:cNvPicPr>
          <p:nvPr/>
        </p:nvPicPr>
        <p:blipFill rotWithShape="1">
          <a:blip r:embed="rId2" cstate="screen">
            <a:alphaModFix amt="2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27311"/>
            <a:ext cx="12191999" cy="3239020"/>
          </a:xfrm>
          <a:prstGeom prst="rect">
            <a:avLst/>
          </a:prstGeom>
        </p:spPr>
      </p:pic>
      <p:sp>
        <p:nvSpPr>
          <p:cNvPr id="2" name="Title 1">
            <a:extLst>
              <a:ext uri="{FF2B5EF4-FFF2-40B4-BE49-F238E27FC236}">
                <a16:creationId xmlns:a16="http://schemas.microsoft.com/office/drawing/2014/main" id="{423C9860-1518-4560-9ACF-12299E497BC6}"/>
              </a:ext>
            </a:extLst>
          </p:cNvPr>
          <p:cNvSpPr>
            <a:spLocks noGrp="1"/>
          </p:cNvSpPr>
          <p:nvPr>
            <p:ph type="title"/>
          </p:nvPr>
        </p:nvSpPr>
        <p:spPr/>
        <p:txBody>
          <a:bodyPr>
            <a:normAutofit/>
          </a:bodyPr>
          <a:lstStyle/>
          <a:p>
            <a:r>
              <a:rPr lang="en-CA" sz="3200" dirty="0">
                <a:effectLst/>
                <a:latin typeface="Arial" panose="020B0604020202020204" pitchFamily="34" charset="0"/>
                <a:ea typeface="Calibri" panose="020F0502020204030204" pitchFamily="34" charset="0"/>
              </a:rPr>
              <a:t>An accessible workspace for all</a:t>
            </a:r>
            <a:endParaRPr lang="en-CA" sz="5400" dirty="0"/>
          </a:p>
        </p:txBody>
      </p:sp>
      <p:sp>
        <p:nvSpPr>
          <p:cNvPr id="4" name="Slide Number Placeholder 3">
            <a:extLst>
              <a:ext uri="{FF2B5EF4-FFF2-40B4-BE49-F238E27FC236}">
                <a16:creationId xmlns:a16="http://schemas.microsoft.com/office/drawing/2014/main" id="{546DE61E-3DFB-46E0-8D45-DFBB2B5D27D5}"/>
              </a:ext>
            </a:extLst>
          </p:cNvPr>
          <p:cNvSpPr>
            <a:spLocks noGrp="1"/>
          </p:cNvSpPr>
          <p:nvPr>
            <p:ph type="sldNum" sz="quarter" idx="4"/>
          </p:nvPr>
        </p:nvSpPr>
        <p:spPr/>
        <p:txBody>
          <a:bodyPr/>
          <a:lstStyle/>
          <a:p>
            <a:fld id="{B266F0CF-D303-475F-943A-730B13ED5BD8}" type="slidenum">
              <a:rPr lang="en-CA" smtClean="0"/>
              <a:t>13</a:t>
            </a:fld>
            <a:endParaRPr lang="en-CA" dirty="0"/>
          </a:p>
        </p:txBody>
      </p:sp>
      <p:pic>
        <p:nvPicPr>
          <p:cNvPr id="2050" name="Picture 2" descr="A schematic design of a modern glazed building with wheelchair access">
            <a:extLst>
              <a:ext uri="{FF2B5EF4-FFF2-40B4-BE49-F238E27FC236}">
                <a16:creationId xmlns:a16="http://schemas.microsoft.com/office/drawing/2014/main" id="{D7EB4E57-EF3C-49B4-B937-DDF5AF685B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13693" y="1167579"/>
            <a:ext cx="5715000" cy="3286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18C9FDE-2471-40F5-A233-41F3B9F7D138}"/>
              </a:ext>
            </a:extLst>
          </p:cNvPr>
          <p:cNvSpPr txBox="1"/>
          <p:nvPr/>
        </p:nvSpPr>
        <p:spPr>
          <a:xfrm>
            <a:off x="201286" y="1004618"/>
            <a:ext cx="5246985" cy="1015663"/>
          </a:xfrm>
          <a:prstGeom prst="rect">
            <a:avLst/>
          </a:prstGeom>
          <a:noFill/>
        </p:spPr>
        <p:txBody>
          <a:bodyPr wrap="square">
            <a:spAutoFit/>
          </a:bodyPr>
          <a:lstStyle/>
          <a:p>
            <a:r>
              <a:rPr lang="en-CA" sz="2000" dirty="0">
                <a:solidFill>
                  <a:schemeClr val="bg1">
                    <a:lumMod val="10000"/>
                  </a:schemeClr>
                </a:solidFill>
                <a:effectLst/>
                <a:latin typeface="Arial" panose="020B0604020202020204" pitchFamily="34" charset="0"/>
                <a:ea typeface="Calibri" panose="020F0502020204030204" pitchFamily="34" charset="0"/>
              </a:rPr>
              <a:t>We are committed to ensuring </a:t>
            </a:r>
            <a:r>
              <a:rPr lang="en-CA" sz="2000" b="1" dirty="0">
                <a:solidFill>
                  <a:schemeClr val="bg1">
                    <a:lumMod val="10000"/>
                  </a:schemeClr>
                </a:solidFill>
                <a:effectLst/>
                <a:latin typeface="Arial" panose="020B0604020202020204" pitchFamily="34" charset="0"/>
                <a:ea typeface="Calibri" panose="020F0502020204030204" pitchFamily="34" charset="0"/>
              </a:rPr>
              <a:t>barrier-free access</a:t>
            </a:r>
            <a:r>
              <a:rPr lang="en-CA" sz="2000" dirty="0">
                <a:solidFill>
                  <a:schemeClr val="bg1">
                    <a:lumMod val="10000"/>
                  </a:schemeClr>
                </a:solidFill>
                <a:effectLst/>
                <a:latin typeface="Arial" panose="020B0604020202020204" pitchFamily="34" charset="0"/>
                <a:ea typeface="Calibri" panose="020F0502020204030204" pitchFamily="34" charset="0"/>
              </a:rPr>
              <a:t> to our federal buildings and workspaces.</a:t>
            </a:r>
            <a:endParaRPr lang="en-CA" sz="2000" dirty="0">
              <a:solidFill>
                <a:schemeClr val="bg1">
                  <a:lumMod val="10000"/>
                </a:schemeClr>
              </a:solidFill>
            </a:endParaRPr>
          </a:p>
        </p:txBody>
      </p:sp>
      <p:sp>
        <p:nvSpPr>
          <p:cNvPr id="9" name="TextBox 8">
            <a:extLst>
              <a:ext uri="{FF2B5EF4-FFF2-40B4-BE49-F238E27FC236}">
                <a16:creationId xmlns:a16="http://schemas.microsoft.com/office/drawing/2014/main" id="{931CE27A-FC31-43C0-AB5E-8BF15319F4F0}"/>
              </a:ext>
            </a:extLst>
          </p:cNvPr>
          <p:cNvSpPr txBox="1"/>
          <p:nvPr/>
        </p:nvSpPr>
        <p:spPr>
          <a:xfrm>
            <a:off x="201286" y="2203721"/>
            <a:ext cx="5396710" cy="1323439"/>
          </a:xfrm>
          <a:prstGeom prst="rect">
            <a:avLst/>
          </a:prstGeom>
          <a:noFill/>
        </p:spPr>
        <p:txBody>
          <a:bodyPr wrap="square">
            <a:spAutoFit/>
          </a:bodyPr>
          <a:lstStyle/>
          <a:p>
            <a:r>
              <a:rPr lang="en-CA" sz="2000" dirty="0">
                <a:solidFill>
                  <a:schemeClr val="bg1">
                    <a:lumMod val="10000"/>
                  </a:schemeClr>
                </a:solidFill>
                <a:effectLst/>
                <a:latin typeface="Arial" panose="020B0604020202020204" pitchFamily="34" charset="0"/>
                <a:ea typeface="Calibri" panose="020F0502020204030204" pitchFamily="34" charset="0"/>
              </a:rPr>
              <a:t>By continuing to make our workplaces </a:t>
            </a:r>
            <a:r>
              <a:rPr lang="en-CA" sz="2000" b="1" dirty="0">
                <a:solidFill>
                  <a:schemeClr val="bg1">
                    <a:lumMod val="10000"/>
                  </a:schemeClr>
                </a:solidFill>
                <a:effectLst/>
                <a:latin typeface="Arial" panose="020B0604020202020204" pitchFamily="34" charset="0"/>
                <a:ea typeface="Calibri" panose="020F0502020204030204" pitchFamily="34" charset="0"/>
              </a:rPr>
              <a:t>accessible</a:t>
            </a:r>
            <a:r>
              <a:rPr lang="en-CA" sz="2000" dirty="0">
                <a:solidFill>
                  <a:schemeClr val="bg1">
                    <a:lumMod val="10000"/>
                  </a:schemeClr>
                </a:solidFill>
                <a:effectLst/>
                <a:latin typeface="Arial" panose="020B0604020202020204" pitchFamily="34" charset="0"/>
                <a:ea typeface="Calibri" panose="020F0502020204030204" pitchFamily="34" charset="0"/>
              </a:rPr>
              <a:t> and </a:t>
            </a:r>
            <a:r>
              <a:rPr lang="en-CA" sz="2000" b="1" dirty="0">
                <a:solidFill>
                  <a:schemeClr val="bg1">
                    <a:lumMod val="10000"/>
                  </a:schemeClr>
                </a:solidFill>
                <a:effectLst/>
                <a:latin typeface="Arial" panose="020B0604020202020204" pitchFamily="34" charset="0"/>
                <a:ea typeface="Calibri" panose="020F0502020204030204" pitchFamily="34" charset="0"/>
              </a:rPr>
              <a:t>inclusive</a:t>
            </a:r>
            <a:r>
              <a:rPr lang="en-CA" sz="2000" dirty="0">
                <a:solidFill>
                  <a:schemeClr val="bg1">
                    <a:lumMod val="10000"/>
                  </a:schemeClr>
                </a:solidFill>
                <a:effectLst/>
                <a:latin typeface="Arial" panose="020B0604020202020204" pitchFamily="34" charset="0"/>
                <a:ea typeface="Calibri" panose="020F0502020204030204" pitchFamily="34" charset="0"/>
              </a:rPr>
              <a:t>, we are moving towards the goal of making PSPC's workplace fully accessible by 2040.</a:t>
            </a:r>
            <a:endParaRPr lang="en-CA" sz="2000" dirty="0">
              <a:solidFill>
                <a:schemeClr val="bg1">
                  <a:lumMod val="10000"/>
                </a:schemeClr>
              </a:solidFill>
            </a:endParaRPr>
          </a:p>
        </p:txBody>
      </p:sp>
      <p:sp>
        <p:nvSpPr>
          <p:cNvPr id="10" name="Rectangle: Top Corners Rounded 9">
            <a:extLst>
              <a:ext uri="{FF2B5EF4-FFF2-40B4-BE49-F238E27FC236}">
                <a16:creationId xmlns:a16="http://schemas.microsoft.com/office/drawing/2014/main" id="{08FF60FC-2343-4F34-8B69-F138BF33072A}"/>
              </a:ext>
            </a:extLst>
          </p:cNvPr>
          <p:cNvSpPr/>
          <p:nvPr/>
        </p:nvSpPr>
        <p:spPr>
          <a:xfrm rot="5400000">
            <a:off x="5144403" y="-44222"/>
            <a:ext cx="924233" cy="11213043"/>
          </a:xfrm>
          <a:prstGeom prst="round2SameRect">
            <a:avLst>
              <a:gd name="adj1" fmla="val 29433"/>
              <a:gd name="adj2" fmla="val 0"/>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A picture containing text, clipart&#10;&#10;Description automatically generated">
            <a:extLst>
              <a:ext uri="{FF2B5EF4-FFF2-40B4-BE49-F238E27FC236}">
                <a16:creationId xmlns:a16="http://schemas.microsoft.com/office/drawing/2014/main" id="{157B4A5B-8F1F-4EE4-8EE3-92945B62C68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2836" y="5100183"/>
            <a:ext cx="936000" cy="936000"/>
          </a:xfrm>
          <a:prstGeom prst="rect">
            <a:avLst/>
          </a:prstGeom>
        </p:spPr>
      </p:pic>
      <p:pic>
        <p:nvPicPr>
          <p:cNvPr id="15" name="Picture 14" descr="Icon&#10;&#10;Description automatically generated">
            <a:extLst>
              <a:ext uri="{FF2B5EF4-FFF2-40B4-BE49-F238E27FC236}">
                <a16:creationId xmlns:a16="http://schemas.microsoft.com/office/drawing/2014/main" id="{73384580-581F-487B-92C1-1F859676C3D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47967" y="5100183"/>
            <a:ext cx="936000" cy="936000"/>
          </a:xfrm>
          <a:prstGeom prst="rect">
            <a:avLst/>
          </a:prstGeom>
        </p:spPr>
      </p:pic>
      <p:pic>
        <p:nvPicPr>
          <p:cNvPr id="17" name="Picture 16" descr="Icon&#10;&#10;Description automatically generated">
            <a:extLst>
              <a:ext uri="{FF2B5EF4-FFF2-40B4-BE49-F238E27FC236}">
                <a16:creationId xmlns:a16="http://schemas.microsoft.com/office/drawing/2014/main" id="{982AADF5-6EEB-47E6-8CAA-883568D67E1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983098" y="5100183"/>
            <a:ext cx="936000" cy="936000"/>
          </a:xfrm>
          <a:prstGeom prst="rect">
            <a:avLst/>
          </a:prstGeom>
        </p:spPr>
      </p:pic>
      <p:pic>
        <p:nvPicPr>
          <p:cNvPr id="19" name="Picture 18" descr="Icon&#10;&#10;Description automatically generated">
            <a:extLst>
              <a:ext uri="{FF2B5EF4-FFF2-40B4-BE49-F238E27FC236}">
                <a16:creationId xmlns:a16="http://schemas.microsoft.com/office/drawing/2014/main" id="{E60FBEAE-FC90-45C4-86F2-AF79CC50E80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318229" y="5100183"/>
            <a:ext cx="936000" cy="936000"/>
          </a:xfrm>
          <a:prstGeom prst="rect">
            <a:avLst/>
          </a:prstGeom>
        </p:spPr>
      </p:pic>
      <p:pic>
        <p:nvPicPr>
          <p:cNvPr id="21" name="Picture 20" descr="A picture containing text, clipart, silhouette&#10;&#10;Description automatically generated">
            <a:extLst>
              <a:ext uri="{FF2B5EF4-FFF2-40B4-BE49-F238E27FC236}">
                <a16:creationId xmlns:a16="http://schemas.microsoft.com/office/drawing/2014/main" id="{D53685B9-7616-4FF1-998D-D932117067E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653360" y="5100183"/>
            <a:ext cx="936000" cy="936000"/>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3BD5AAF2-1A5B-44DA-8D42-284E8C2FC3B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988491" y="5100183"/>
            <a:ext cx="936000" cy="936000"/>
          </a:xfrm>
          <a:prstGeom prst="rect">
            <a:avLst/>
          </a:prstGeom>
        </p:spPr>
      </p:pic>
      <p:pic>
        <p:nvPicPr>
          <p:cNvPr id="25" name="Picture 24" descr="Icon&#10;&#10;Description automatically generated">
            <a:extLst>
              <a:ext uri="{FF2B5EF4-FFF2-40B4-BE49-F238E27FC236}">
                <a16:creationId xmlns:a16="http://schemas.microsoft.com/office/drawing/2014/main" id="{D174D9A6-3DC6-49C9-9F04-E91C4F3E9D0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323622" y="5100183"/>
            <a:ext cx="936000" cy="936000"/>
          </a:xfrm>
          <a:prstGeom prst="rect">
            <a:avLst/>
          </a:prstGeom>
        </p:spPr>
      </p:pic>
      <p:pic>
        <p:nvPicPr>
          <p:cNvPr id="27" name="Picture 26" descr="Icon&#10;&#10;Description automatically generated">
            <a:extLst>
              <a:ext uri="{FF2B5EF4-FFF2-40B4-BE49-F238E27FC236}">
                <a16:creationId xmlns:a16="http://schemas.microsoft.com/office/drawing/2014/main" id="{C4D1A777-BD09-4990-B4DC-120C9A4FA74B}"/>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658752" y="5100183"/>
            <a:ext cx="936000" cy="936000"/>
          </a:xfrm>
          <a:prstGeom prst="rect">
            <a:avLst/>
          </a:prstGeom>
        </p:spPr>
      </p:pic>
      <p:sp>
        <p:nvSpPr>
          <p:cNvPr id="18" name="TextBox 8">
            <a:extLst>
              <a:ext uri="{FF2B5EF4-FFF2-40B4-BE49-F238E27FC236}">
                <a16:creationId xmlns:a16="http://schemas.microsoft.com/office/drawing/2014/main" id="{E31A3E31-6185-42F1-A9C5-CEE381667358}"/>
              </a:ext>
            </a:extLst>
          </p:cNvPr>
          <p:cNvSpPr txBox="1"/>
          <p:nvPr/>
        </p:nvSpPr>
        <p:spPr>
          <a:xfrm>
            <a:off x="209809" y="3710600"/>
            <a:ext cx="6181938" cy="1354217"/>
          </a:xfrm>
          <a:prstGeom prst="rect">
            <a:avLst/>
          </a:prstGeom>
          <a:noFill/>
        </p:spPr>
        <p:txBody>
          <a:bodyPr wrap="square">
            <a:spAutoFit/>
          </a:bodyPr>
          <a:lstStyle/>
          <a:p>
            <a:r>
              <a:rPr lang="en-CA" b="1" dirty="0">
                <a:solidFill>
                  <a:schemeClr val="bg1">
                    <a:lumMod val="10000"/>
                  </a:schemeClr>
                </a:solidFill>
                <a:effectLst/>
                <a:latin typeface="Arial" panose="020B0604020202020204" pitchFamily="34" charset="0"/>
                <a:ea typeface="Calibri" panose="020F0502020204030204" pitchFamily="34" charset="0"/>
              </a:rPr>
              <a:t>Highlights: </a:t>
            </a:r>
          </a:p>
          <a:p>
            <a:endParaRPr lang="en-CA" sz="800" b="1" dirty="0">
              <a:solidFill>
                <a:schemeClr val="bg1">
                  <a:lumMod val="10000"/>
                </a:schemeClr>
              </a:solidFill>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CA" sz="1800" dirty="0">
                <a:solidFill>
                  <a:schemeClr val="bg1">
                    <a:lumMod val="10000"/>
                  </a:schemeClr>
                </a:solidFill>
                <a:effectLst/>
                <a:latin typeface="Arial" panose="020B0604020202020204" pitchFamily="34" charset="0"/>
                <a:ea typeface="Times New Roman" panose="02020603050405020304" pitchFamily="18" charset="0"/>
              </a:rPr>
              <a:t>Integrated assistive listening systems</a:t>
            </a:r>
          </a:p>
          <a:p>
            <a:pPr marL="285750" indent="-285750">
              <a:buFont typeface="Arial" panose="020B0604020202020204" pitchFamily="34" charset="0"/>
              <a:buChar char="•"/>
            </a:pPr>
            <a:r>
              <a:rPr lang="en-CA" dirty="0">
                <a:solidFill>
                  <a:schemeClr val="bg1">
                    <a:lumMod val="10000"/>
                  </a:schemeClr>
                </a:solidFill>
                <a:latin typeface="Arial" panose="020B0604020202020204" pitchFamily="34" charset="0"/>
                <a:ea typeface="Times New Roman" panose="02020603050405020304" pitchFamily="18" charset="0"/>
              </a:rPr>
              <a:t>E</a:t>
            </a:r>
            <a:r>
              <a:rPr lang="en-CA" sz="1800" dirty="0">
                <a:solidFill>
                  <a:schemeClr val="bg1">
                    <a:lumMod val="10000"/>
                  </a:schemeClr>
                </a:solidFill>
                <a:effectLst/>
                <a:latin typeface="Arial" panose="020B0604020202020204" pitchFamily="34" charset="0"/>
                <a:ea typeface="Times New Roman" panose="02020603050405020304" pitchFamily="18" charset="0"/>
              </a:rPr>
              <a:t>lectric ice-melting system built right into the concrete sidewalk so that pedestrians can travel safely outside</a:t>
            </a:r>
            <a:endParaRPr lang="en-CA" sz="2000" dirty="0">
              <a:solidFill>
                <a:schemeClr val="bg1">
                  <a:lumMod val="10000"/>
                </a:schemeClr>
              </a:solidFill>
            </a:endParaRPr>
          </a:p>
        </p:txBody>
      </p:sp>
    </p:spTree>
    <p:extLst>
      <p:ext uri="{BB962C8B-B14F-4D97-AF65-F5344CB8AC3E}">
        <p14:creationId xmlns:p14="http://schemas.microsoft.com/office/powerpoint/2010/main" val="230559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diagram&#10;&#10;Description automatically generated">
            <a:extLst>
              <a:ext uri="{FF2B5EF4-FFF2-40B4-BE49-F238E27FC236}">
                <a16:creationId xmlns:a16="http://schemas.microsoft.com/office/drawing/2014/main" id="{F4C2FCAD-D134-48FA-9B9E-DF9DE0D0FB84}"/>
              </a:ext>
            </a:extLst>
          </p:cNvPr>
          <p:cNvPicPr>
            <a:picLocks noChangeAspect="1"/>
          </p:cNvPicPr>
          <p:nvPr/>
        </p:nvPicPr>
        <p:blipFill rotWithShape="1">
          <a:blip r:embed="rId2" cstate="screen">
            <a:alphaModFix amt="24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4" name="Slide Number Placeholder 3">
            <a:extLst>
              <a:ext uri="{FF2B5EF4-FFF2-40B4-BE49-F238E27FC236}">
                <a16:creationId xmlns:a16="http://schemas.microsoft.com/office/drawing/2014/main" id="{D8B6D927-B04C-4317-9C19-766447806534}"/>
              </a:ext>
            </a:extLst>
          </p:cNvPr>
          <p:cNvSpPr>
            <a:spLocks noGrp="1"/>
          </p:cNvSpPr>
          <p:nvPr>
            <p:ph type="sldNum" sz="quarter" idx="4"/>
          </p:nvPr>
        </p:nvSpPr>
        <p:spPr/>
        <p:txBody>
          <a:bodyPr/>
          <a:lstStyle/>
          <a:p>
            <a:fld id="{B266F0CF-D303-475F-943A-730B13ED5BD8}" type="slidenum">
              <a:rPr lang="en-CA" smtClean="0"/>
              <a:t>14</a:t>
            </a:fld>
            <a:endParaRPr lang="en-CA" dirty="0"/>
          </a:p>
        </p:txBody>
      </p:sp>
      <p:sp>
        <p:nvSpPr>
          <p:cNvPr id="5" name="Title 1">
            <a:extLst>
              <a:ext uri="{FF2B5EF4-FFF2-40B4-BE49-F238E27FC236}">
                <a16:creationId xmlns:a16="http://schemas.microsoft.com/office/drawing/2014/main" id="{FBCE5712-AE85-44AA-86B8-F27D54F2AB34}"/>
              </a:ext>
            </a:extLst>
          </p:cNvPr>
          <p:cNvSpPr>
            <a:spLocks noGrp="1"/>
          </p:cNvSpPr>
          <p:nvPr>
            <p:ph type="title"/>
          </p:nvPr>
        </p:nvSpPr>
        <p:spPr>
          <a:xfrm>
            <a:off x="201286" y="147226"/>
            <a:ext cx="11990714" cy="548640"/>
          </a:xfrm>
        </p:spPr>
        <p:txBody>
          <a:bodyPr>
            <a:normAutofit/>
          </a:bodyPr>
          <a:lstStyle/>
          <a:p>
            <a:r>
              <a:rPr lang="en-CA" sz="3200" dirty="0">
                <a:effectLst/>
                <a:latin typeface="Arial" panose="020B0604020202020204" pitchFamily="34" charset="0"/>
                <a:ea typeface="Calibri" panose="020F0502020204030204" pitchFamily="34" charset="0"/>
              </a:rPr>
              <a:t>The importance of reconciliation </a:t>
            </a:r>
            <a:endParaRPr lang="en-CA" sz="5400" dirty="0"/>
          </a:p>
        </p:txBody>
      </p:sp>
      <p:sp>
        <p:nvSpPr>
          <p:cNvPr id="7" name="TextBox 6">
            <a:extLst>
              <a:ext uri="{FF2B5EF4-FFF2-40B4-BE49-F238E27FC236}">
                <a16:creationId xmlns:a16="http://schemas.microsoft.com/office/drawing/2014/main" id="{613FFCD7-A775-45A8-9281-273432E8CC75}"/>
              </a:ext>
            </a:extLst>
          </p:cNvPr>
          <p:cNvSpPr txBox="1"/>
          <p:nvPr/>
        </p:nvSpPr>
        <p:spPr>
          <a:xfrm>
            <a:off x="400456" y="1454100"/>
            <a:ext cx="7732745" cy="1569660"/>
          </a:xfrm>
          <a:prstGeom prst="rect">
            <a:avLst/>
          </a:prstGeom>
          <a:noFill/>
        </p:spPr>
        <p:txBody>
          <a:bodyPr wrap="square">
            <a:spAutoFit/>
          </a:bodyPr>
          <a:lstStyle/>
          <a:p>
            <a:r>
              <a:rPr lang="en-CA" sz="2400" dirty="0">
                <a:solidFill>
                  <a:schemeClr val="bg1">
                    <a:lumMod val="10000"/>
                  </a:schemeClr>
                </a:solidFill>
                <a:effectLst/>
                <a:latin typeface="Arial" panose="020B0604020202020204" pitchFamily="34" charset="0"/>
                <a:ea typeface="Calibri" panose="020F0502020204030204" pitchFamily="34" charset="0"/>
              </a:rPr>
              <a:t>We are </a:t>
            </a:r>
            <a:r>
              <a:rPr lang="en-CA" sz="2400" b="1" dirty="0">
                <a:solidFill>
                  <a:schemeClr val="bg1">
                    <a:lumMod val="10000"/>
                  </a:schemeClr>
                </a:solidFill>
                <a:effectLst/>
                <a:latin typeface="Arial" panose="020B0604020202020204" pitchFamily="34" charset="0"/>
                <a:ea typeface="Calibri" panose="020F0502020204030204" pitchFamily="34" charset="0"/>
              </a:rPr>
              <a:t>advancing reconciliation through a holistic approach </a:t>
            </a:r>
            <a:r>
              <a:rPr lang="en-US" sz="2400" dirty="0">
                <a:solidFill>
                  <a:schemeClr val="bg1">
                    <a:lumMod val="10000"/>
                  </a:schemeClr>
                </a:solidFill>
                <a:effectLst/>
                <a:latin typeface="Arial" panose="020B0604020202020204" pitchFamily="34" charset="0"/>
                <a:ea typeface="Calibri" panose="020F0502020204030204" pitchFamily="34" charset="0"/>
              </a:rPr>
              <a:t>of meaningful consultation and building stronger relationships and strategic partnerships with Indigenous peoples.</a:t>
            </a:r>
            <a:endParaRPr lang="en-CA" sz="2400" dirty="0">
              <a:solidFill>
                <a:schemeClr val="bg1">
                  <a:lumMod val="10000"/>
                </a:schemeClr>
              </a:solidFill>
            </a:endParaRPr>
          </a:p>
        </p:txBody>
      </p:sp>
      <p:pic>
        <p:nvPicPr>
          <p:cNvPr id="10" name="Picture 9" descr="Icon&#10;&#10;Description automatically generated">
            <a:extLst>
              <a:ext uri="{FF2B5EF4-FFF2-40B4-BE49-F238E27FC236}">
                <a16:creationId xmlns:a16="http://schemas.microsoft.com/office/drawing/2014/main" id="{4F78EC41-4943-4D6B-A489-D108DBEBF3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01199" y="832824"/>
            <a:ext cx="2389515" cy="5687704"/>
          </a:xfrm>
          <a:prstGeom prst="rect">
            <a:avLst/>
          </a:prstGeom>
        </p:spPr>
      </p:pic>
      <p:sp>
        <p:nvSpPr>
          <p:cNvPr id="12" name="TextBox 11">
            <a:extLst>
              <a:ext uri="{FF2B5EF4-FFF2-40B4-BE49-F238E27FC236}">
                <a16:creationId xmlns:a16="http://schemas.microsoft.com/office/drawing/2014/main" id="{DF12027C-D105-41D8-BF3D-CC92BF9A44A9}"/>
              </a:ext>
            </a:extLst>
          </p:cNvPr>
          <p:cNvSpPr txBox="1"/>
          <p:nvPr/>
        </p:nvSpPr>
        <p:spPr>
          <a:xfrm>
            <a:off x="536722" y="3461662"/>
            <a:ext cx="8845084" cy="2185214"/>
          </a:xfrm>
          <a:prstGeom prst="rect">
            <a:avLst/>
          </a:prstGeom>
          <a:noFill/>
        </p:spPr>
        <p:txBody>
          <a:bodyPr wrap="square">
            <a:spAutoFit/>
          </a:bodyPr>
          <a:lstStyle/>
          <a:p>
            <a:r>
              <a:rPr lang="fr-CA" sz="2000" b="1" dirty="0">
                <a:solidFill>
                  <a:schemeClr val="bg1">
                    <a:lumMod val="10000"/>
                  </a:schemeClr>
                </a:solidFill>
                <a:effectLst/>
                <a:latin typeface="Arial" panose="020B0604020202020204" pitchFamily="34" charset="0"/>
                <a:ea typeface="Calibri" panose="020F0502020204030204" pitchFamily="34" charset="0"/>
              </a:rPr>
              <a:t>Highlights:</a:t>
            </a:r>
          </a:p>
          <a:p>
            <a:endParaRPr lang="fr-CA" sz="800" b="1" dirty="0">
              <a:solidFill>
                <a:schemeClr val="bg1">
                  <a:lumMod val="10000"/>
                </a:schemeClr>
              </a:solidFill>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fr-CA" dirty="0" err="1">
                <a:solidFill>
                  <a:schemeClr val="bg1">
                    <a:lumMod val="10000"/>
                  </a:schemeClr>
                </a:solidFill>
                <a:effectLst/>
                <a:latin typeface="Arial" panose="020B0604020202020204" pitchFamily="34" charset="0"/>
                <a:ea typeface="Calibri" panose="020F0502020204030204" pitchFamily="34" charset="0"/>
              </a:rPr>
              <a:t>Indigenous</a:t>
            </a:r>
            <a:r>
              <a:rPr lang="fr-CA" dirty="0">
                <a:solidFill>
                  <a:schemeClr val="bg1">
                    <a:lumMod val="10000"/>
                  </a:schemeClr>
                </a:solidFill>
                <a:effectLst/>
                <a:latin typeface="Arial" panose="020B0604020202020204" pitchFamily="34" charset="0"/>
                <a:ea typeface="Calibri" panose="020F0502020204030204" pitchFamily="34" charset="0"/>
              </a:rPr>
              <a:t> Services has </a:t>
            </a:r>
            <a:r>
              <a:rPr lang="fr-CA" dirty="0" err="1">
                <a:solidFill>
                  <a:schemeClr val="bg1">
                    <a:lumMod val="10000"/>
                  </a:schemeClr>
                </a:solidFill>
                <a:effectLst/>
                <a:latin typeface="Arial" panose="020B0604020202020204" pitchFamily="34" charset="0"/>
                <a:ea typeface="Calibri" panose="020F0502020204030204" pitchFamily="34" charset="0"/>
              </a:rPr>
              <a:t>offered</a:t>
            </a:r>
            <a:r>
              <a:rPr lang="fr-CA" dirty="0">
                <a:solidFill>
                  <a:schemeClr val="bg1">
                    <a:lumMod val="10000"/>
                  </a:schemeClr>
                </a:solidFill>
                <a:effectLst/>
                <a:latin typeface="Arial" panose="020B0604020202020204" pitchFamily="34" charset="0"/>
                <a:ea typeface="Calibri" panose="020F0502020204030204" pitchFamily="34" charset="0"/>
              </a:rPr>
              <a:t> part of </a:t>
            </a:r>
            <a:r>
              <a:rPr lang="fr-CA" dirty="0" err="1">
                <a:solidFill>
                  <a:schemeClr val="bg1">
                    <a:lumMod val="10000"/>
                  </a:schemeClr>
                </a:solidFill>
                <a:effectLst/>
                <a:latin typeface="Arial" panose="020B0604020202020204" pitchFamily="34" charset="0"/>
                <a:ea typeface="Calibri" panose="020F0502020204030204" pitchFamily="34" charset="0"/>
              </a:rPr>
              <a:t>their</a:t>
            </a:r>
            <a:r>
              <a:rPr lang="fr-CA" dirty="0">
                <a:solidFill>
                  <a:schemeClr val="bg1">
                    <a:lumMod val="10000"/>
                  </a:schemeClr>
                </a:solidFill>
                <a:effectLst/>
                <a:latin typeface="Arial" panose="020B0604020202020204" pitchFamily="34" charset="0"/>
                <a:ea typeface="Calibri" panose="020F0502020204030204" pitchFamily="34" charset="0"/>
              </a:rPr>
              <a:t> office </a:t>
            </a:r>
            <a:r>
              <a:rPr lang="fr-CA" dirty="0" err="1">
                <a:solidFill>
                  <a:schemeClr val="bg1">
                    <a:lumMod val="10000"/>
                  </a:schemeClr>
                </a:solidFill>
                <a:effectLst/>
                <a:latin typeface="Arial" panose="020B0604020202020204" pitchFamily="34" charset="0"/>
                <a:ea typeface="Calibri" panose="020F0502020204030204" pitchFamily="34" charset="0"/>
              </a:rPr>
              <a:t>space</a:t>
            </a:r>
            <a:r>
              <a:rPr lang="fr-CA" dirty="0">
                <a:solidFill>
                  <a:schemeClr val="bg1">
                    <a:lumMod val="10000"/>
                  </a:schemeClr>
                </a:solidFill>
                <a:effectLst/>
                <a:latin typeface="Arial" panose="020B0604020202020204" pitchFamily="34" charset="0"/>
                <a:ea typeface="Calibri" panose="020F0502020204030204" pitchFamily="34" charset="0"/>
              </a:rPr>
              <a:t> to </a:t>
            </a:r>
            <a:r>
              <a:rPr lang="fr-CA" dirty="0" err="1">
                <a:solidFill>
                  <a:schemeClr val="bg1">
                    <a:lumMod val="10000"/>
                  </a:schemeClr>
                </a:solidFill>
                <a:effectLst/>
                <a:latin typeface="Arial" panose="020B0604020202020204" pitchFamily="34" charset="0"/>
                <a:ea typeface="Calibri" panose="020F0502020204030204" pitchFamily="34" charset="0"/>
              </a:rPr>
              <a:t>be</a:t>
            </a:r>
            <a:r>
              <a:rPr lang="fr-CA" dirty="0">
                <a:solidFill>
                  <a:schemeClr val="bg1">
                    <a:lumMod val="10000"/>
                  </a:schemeClr>
                </a:solidFill>
                <a:effectLst/>
                <a:latin typeface="Arial" panose="020B0604020202020204" pitchFamily="34" charset="0"/>
                <a:ea typeface="Calibri" panose="020F0502020204030204" pitchFamily="34" charset="0"/>
              </a:rPr>
              <a:t> </a:t>
            </a:r>
            <a:r>
              <a:rPr lang="fr-CA" dirty="0" err="1">
                <a:solidFill>
                  <a:schemeClr val="bg1">
                    <a:lumMod val="10000"/>
                  </a:schemeClr>
                </a:solidFill>
                <a:effectLst/>
                <a:latin typeface="Arial" panose="020B0604020202020204" pitchFamily="34" charset="0"/>
                <a:ea typeface="Calibri" panose="020F0502020204030204" pitchFamily="34" charset="0"/>
              </a:rPr>
              <a:t>used</a:t>
            </a:r>
            <a:r>
              <a:rPr lang="fr-CA" dirty="0">
                <a:solidFill>
                  <a:schemeClr val="bg1">
                    <a:lumMod val="10000"/>
                  </a:schemeClr>
                </a:solidFill>
                <a:effectLst/>
                <a:latin typeface="Arial" panose="020B0604020202020204" pitchFamily="34" charset="0"/>
                <a:ea typeface="Calibri" panose="020F0502020204030204" pitchFamily="34" charset="0"/>
              </a:rPr>
              <a:t> as a </a:t>
            </a:r>
            <a:r>
              <a:rPr lang="fr-CA" dirty="0" err="1">
                <a:solidFill>
                  <a:schemeClr val="bg1">
                    <a:lumMod val="10000"/>
                  </a:schemeClr>
                </a:solidFill>
                <a:effectLst/>
                <a:latin typeface="Arial" panose="020B0604020202020204" pitchFamily="34" charset="0"/>
                <a:ea typeface="Calibri" panose="020F0502020204030204" pitchFamily="34" charset="0"/>
              </a:rPr>
              <a:t>GCcoworking</a:t>
            </a:r>
            <a:r>
              <a:rPr lang="fr-CA" dirty="0">
                <a:solidFill>
                  <a:schemeClr val="bg1">
                    <a:lumMod val="10000"/>
                  </a:schemeClr>
                </a:solidFill>
                <a:effectLst/>
                <a:latin typeface="Arial" panose="020B0604020202020204" pitchFamily="34" charset="0"/>
                <a:ea typeface="Calibri" panose="020F0502020204030204" pitchFamily="34" charset="0"/>
              </a:rPr>
              <a:t> site</a:t>
            </a:r>
          </a:p>
          <a:p>
            <a:pPr marL="285750" indent="-285750">
              <a:buFont typeface="Arial" panose="020B0604020202020204" pitchFamily="34" charset="0"/>
              <a:buChar char="•"/>
            </a:pPr>
            <a:r>
              <a:rPr lang="fr-CA" dirty="0">
                <a:solidFill>
                  <a:schemeClr val="bg1">
                    <a:lumMod val="10000"/>
                  </a:schemeClr>
                </a:solidFill>
                <a:latin typeface="Arial" panose="020B0604020202020204" pitchFamily="34" charset="0"/>
              </a:rPr>
              <a:t>Eight </a:t>
            </a:r>
            <a:r>
              <a:rPr lang="fr-CA" dirty="0" err="1">
                <a:solidFill>
                  <a:schemeClr val="bg1">
                    <a:lumMod val="10000"/>
                  </a:schemeClr>
                </a:solidFill>
                <a:latin typeface="Arial" panose="020B0604020202020204" pitchFamily="34" charset="0"/>
              </a:rPr>
              <a:t>other</a:t>
            </a:r>
            <a:r>
              <a:rPr lang="fr-CA" dirty="0">
                <a:solidFill>
                  <a:schemeClr val="bg1">
                    <a:lumMod val="10000"/>
                  </a:schemeClr>
                </a:solidFill>
                <a:latin typeface="Arial" panose="020B0604020202020204" pitchFamily="34" charset="0"/>
              </a:rPr>
              <a:t> </a:t>
            </a:r>
            <a:r>
              <a:rPr lang="fr-CA" dirty="0" err="1">
                <a:solidFill>
                  <a:schemeClr val="bg1">
                    <a:lumMod val="10000"/>
                  </a:schemeClr>
                </a:solidFill>
                <a:latin typeface="Arial" panose="020B0604020202020204" pitchFamily="34" charset="0"/>
              </a:rPr>
              <a:t>departments</a:t>
            </a:r>
            <a:r>
              <a:rPr lang="fr-CA" dirty="0">
                <a:solidFill>
                  <a:schemeClr val="bg1">
                    <a:lumMod val="10000"/>
                  </a:schemeClr>
                </a:solidFill>
                <a:latin typeface="Arial" panose="020B0604020202020204" pitchFamily="34" charset="0"/>
              </a:rPr>
              <a:t> are in </a:t>
            </a:r>
            <a:r>
              <a:rPr lang="fr-CA" dirty="0" err="1">
                <a:solidFill>
                  <a:schemeClr val="bg1">
                    <a:lumMod val="10000"/>
                  </a:schemeClr>
                </a:solidFill>
                <a:latin typeface="Arial" panose="020B0604020202020204" pitchFamily="34" charset="0"/>
              </a:rPr>
              <a:t>that</a:t>
            </a:r>
            <a:r>
              <a:rPr lang="fr-CA" dirty="0">
                <a:solidFill>
                  <a:schemeClr val="bg1">
                    <a:lumMod val="10000"/>
                  </a:schemeClr>
                </a:solidFill>
                <a:latin typeface="Arial" panose="020B0604020202020204" pitchFamily="34" charset="0"/>
              </a:rPr>
              <a:t> </a:t>
            </a:r>
            <a:r>
              <a:rPr lang="fr-CA" dirty="0" err="1">
                <a:solidFill>
                  <a:schemeClr val="bg1">
                    <a:lumMod val="10000"/>
                  </a:schemeClr>
                </a:solidFill>
                <a:latin typeface="Arial" panose="020B0604020202020204" pitchFamily="34" charset="0"/>
              </a:rPr>
              <a:t>same</a:t>
            </a:r>
            <a:r>
              <a:rPr lang="fr-CA" dirty="0">
                <a:solidFill>
                  <a:schemeClr val="bg1">
                    <a:lumMod val="10000"/>
                  </a:schemeClr>
                </a:solidFill>
                <a:latin typeface="Arial" panose="020B0604020202020204" pitchFamily="34" charset="0"/>
              </a:rPr>
              <a:t> area, </a:t>
            </a:r>
            <a:r>
              <a:rPr lang="fr-CA" dirty="0" err="1">
                <a:solidFill>
                  <a:schemeClr val="bg1">
                    <a:lumMod val="10000"/>
                  </a:schemeClr>
                </a:solidFill>
                <a:latin typeface="Arial" panose="020B0604020202020204" pitchFamily="34" charset="0"/>
              </a:rPr>
              <a:t>potentially</a:t>
            </a:r>
            <a:r>
              <a:rPr lang="fr-CA" dirty="0">
                <a:solidFill>
                  <a:schemeClr val="bg1">
                    <a:lumMod val="10000"/>
                  </a:schemeClr>
                </a:solidFill>
                <a:latin typeface="Arial" panose="020B0604020202020204" pitchFamily="34" charset="0"/>
              </a:rPr>
              <a:t> </a:t>
            </a:r>
            <a:r>
              <a:rPr lang="fr-CA" dirty="0" err="1">
                <a:solidFill>
                  <a:schemeClr val="bg1">
                    <a:lumMod val="10000"/>
                  </a:schemeClr>
                </a:solidFill>
                <a:latin typeface="Arial" panose="020B0604020202020204" pitchFamily="34" charset="0"/>
              </a:rPr>
              <a:t>increasing</a:t>
            </a:r>
            <a:r>
              <a:rPr lang="fr-CA" dirty="0">
                <a:solidFill>
                  <a:schemeClr val="bg1">
                    <a:lumMod val="10000"/>
                  </a:schemeClr>
                </a:solidFill>
                <a:latin typeface="Arial" panose="020B0604020202020204" pitchFamily="34" charset="0"/>
              </a:rPr>
              <a:t> </a:t>
            </a:r>
            <a:r>
              <a:rPr lang="fr-CA" dirty="0" err="1">
                <a:solidFill>
                  <a:schemeClr val="bg1">
                    <a:lumMod val="10000"/>
                  </a:schemeClr>
                </a:solidFill>
                <a:latin typeface="Arial" panose="020B0604020202020204" pitchFamily="34" charset="0"/>
              </a:rPr>
              <a:t>Indigenous</a:t>
            </a:r>
            <a:r>
              <a:rPr lang="fr-CA" dirty="0">
                <a:solidFill>
                  <a:schemeClr val="bg1">
                    <a:lumMod val="10000"/>
                  </a:schemeClr>
                </a:solidFill>
                <a:latin typeface="Arial" panose="020B0604020202020204" pitchFamily="34" charset="0"/>
              </a:rPr>
              <a:t> </a:t>
            </a:r>
            <a:r>
              <a:rPr lang="fr-CA" dirty="0" err="1">
                <a:solidFill>
                  <a:schemeClr val="bg1">
                    <a:lumMod val="10000"/>
                  </a:schemeClr>
                </a:solidFill>
                <a:latin typeface="Arial" panose="020B0604020202020204" pitchFamily="34" charset="0"/>
              </a:rPr>
              <a:t>employment</a:t>
            </a:r>
            <a:r>
              <a:rPr lang="fr-CA" dirty="0">
                <a:solidFill>
                  <a:schemeClr val="bg1">
                    <a:lumMod val="10000"/>
                  </a:schemeClr>
                </a:solidFill>
                <a:latin typeface="Arial" panose="020B0604020202020204" pitchFamily="34" charset="0"/>
              </a:rPr>
              <a:t> </a:t>
            </a:r>
            <a:r>
              <a:rPr lang="fr-CA" dirty="0" err="1">
                <a:solidFill>
                  <a:schemeClr val="bg1">
                    <a:lumMod val="10000"/>
                  </a:schemeClr>
                </a:solidFill>
                <a:latin typeface="Arial" panose="020B0604020202020204" pitchFamily="34" charset="0"/>
              </a:rPr>
              <a:t>withint</a:t>
            </a:r>
            <a:r>
              <a:rPr lang="fr-CA" dirty="0">
                <a:solidFill>
                  <a:schemeClr val="bg1">
                    <a:lumMod val="10000"/>
                  </a:schemeClr>
                </a:solidFill>
                <a:latin typeface="Arial" panose="020B0604020202020204" pitchFamily="34" charset="0"/>
              </a:rPr>
              <a:t> the Public Service</a:t>
            </a:r>
          </a:p>
          <a:p>
            <a:pPr marL="285750" indent="-285750">
              <a:buFont typeface="Arial" panose="020B0604020202020204" pitchFamily="34" charset="0"/>
              <a:buChar char="•"/>
            </a:pPr>
            <a:r>
              <a:rPr lang="en-CA" dirty="0">
                <a:solidFill>
                  <a:schemeClr val="bg1">
                    <a:lumMod val="10000"/>
                  </a:schemeClr>
                </a:solidFill>
                <a:effectLst/>
                <a:latin typeface="Arial" panose="020B0604020202020204" pitchFamily="34" charset="0"/>
                <a:ea typeface="Calibri" panose="020F0502020204030204" pitchFamily="34" charset="0"/>
              </a:rPr>
              <a:t>We created the </a:t>
            </a:r>
            <a:r>
              <a:rPr lang="en-CA" dirty="0">
                <a:solidFill>
                  <a:schemeClr val="bg1">
                    <a:lumMod val="10000"/>
                  </a:schemeClr>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Indigenous Design Guidelines</a:t>
            </a:r>
            <a:r>
              <a:rPr lang="en-CA" dirty="0">
                <a:solidFill>
                  <a:schemeClr val="bg1">
                    <a:lumMod val="10000"/>
                  </a:schemeClr>
                </a:solidFill>
                <a:effectLst/>
                <a:latin typeface="Arial" panose="020B0604020202020204" pitchFamily="34" charset="0"/>
                <a:ea typeface="Calibri" panose="020F0502020204030204" pitchFamily="34" charset="0"/>
              </a:rPr>
              <a:t> to reflect and support the integration of Indigenous culture and perspectives in our work spaces</a:t>
            </a:r>
          </a:p>
        </p:txBody>
      </p:sp>
    </p:spTree>
    <p:extLst>
      <p:ext uri="{BB962C8B-B14F-4D97-AF65-F5344CB8AC3E}">
        <p14:creationId xmlns:p14="http://schemas.microsoft.com/office/powerpoint/2010/main" val="167062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F03E2F32-B565-4040-8845-23C347C0BDDC}"/>
              </a:ext>
            </a:extLst>
          </p:cNvPr>
          <p:cNvPicPr>
            <a:picLocks noChangeAspect="1"/>
          </p:cNvPicPr>
          <p:nvPr/>
        </p:nvPicPr>
        <p:blipFill rotWithShape="1">
          <a:blip r:embed="rId2" cstate="screen">
            <a:alphaModFix amt="2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2" name="Title 1">
            <a:extLst>
              <a:ext uri="{FF2B5EF4-FFF2-40B4-BE49-F238E27FC236}">
                <a16:creationId xmlns:a16="http://schemas.microsoft.com/office/drawing/2014/main" id="{08DCB4B3-8DC2-48A3-A080-F66694BD4E3C}"/>
              </a:ext>
            </a:extLst>
          </p:cNvPr>
          <p:cNvSpPr>
            <a:spLocks noGrp="1"/>
          </p:cNvSpPr>
          <p:nvPr>
            <p:ph type="title"/>
          </p:nvPr>
        </p:nvSpPr>
        <p:spPr/>
        <p:txBody>
          <a:bodyPr>
            <a:normAutofit/>
          </a:bodyPr>
          <a:lstStyle/>
          <a:p>
            <a:r>
              <a:rPr lang="fr-CA" sz="3200" dirty="0"/>
              <a:t>Conclusion</a:t>
            </a:r>
            <a:endParaRPr lang="en-CA" sz="3200" dirty="0"/>
          </a:p>
        </p:txBody>
      </p:sp>
      <p:sp>
        <p:nvSpPr>
          <p:cNvPr id="4" name="Slide Number Placeholder 3">
            <a:extLst>
              <a:ext uri="{FF2B5EF4-FFF2-40B4-BE49-F238E27FC236}">
                <a16:creationId xmlns:a16="http://schemas.microsoft.com/office/drawing/2014/main" id="{E8D1D39B-BDBB-436F-BA9A-6B767A83373C}"/>
              </a:ext>
            </a:extLst>
          </p:cNvPr>
          <p:cNvSpPr>
            <a:spLocks noGrp="1"/>
          </p:cNvSpPr>
          <p:nvPr>
            <p:ph type="sldNum" sz="quarter" idx="4"/>
          </p:nvPr>
        </p:nvSpPr>
        <p:spPr/>
        <p:txBody>
          <a:bodyPr/>
          <a:lstStyle/>
          <a:p>
            <a:fld id="{B266F0CF-D303-475F-943A-730B13ED5BD8}" type="slidenum">
              <a:rPr lang="en-CA" smtClean="0"/>
              <a:t>15</a:t>
            </a:fld>
            <a:endParaRPr lang="en-CA" dirty="0"/>
          </a:p>
        </p:txBody>
      </p:sp>
      <p:sp>
        <p:nvSpPr>
          <p:cNvPr id="6" name="TextBox 5">
            <a:extLst>
              <a:ext uri="{FF2B5EF4-FFF2-40B4-BE49-F238E27FC236}">
                <a16:creationId xmlns:a16="http://schemas.microsoft.com/office/drawing/2014/main" id="{6FBDA207-D8B7-47D2-8E4A-3B055D95E2B7}"/>
              </a:ext>
            </a:extLst>
          </p:cNvPr>
          <p:cNvSpPr txBox="1"/>
          <p:nvPr/>
        </p:nvSpPr>
        <p:spPr>
          <a:xfrm>
            <a:off x="271006" y="1273563"/>
            <a:ext cx="7094556" cy="4616648"/>
          </a:xfrm>
          <a:prstGeom prst="rect">
            <a:avLst/>
          </a:prstGeom>
          <a:noFill/>
        </p:spPr>
        <p:txBody>
          <a:bodyPr wrap="square">
            <a:spAutoFit/>
          </a:bodyPr>
          <a:lstStyle/>
          <a:p>
            <a:pPr marL="342900" marR="0" lvl="0" indent="-342900">
              <a:spcBef>
                <a:spcPts val="0"/>
              </a:spcBef>
              <a:spcAft>
                <a:spcPts val="120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We will build on our successes throughout the pandemic and share timely communications in various ways with departments and agencies, as well as with PSPC employees.</a:t>
            </a:r>
          </a:p>
          <a:p>
            <a:pPr marL="342900" marR="0" lvl="0" indent="-342900">
              <a:spcBef>
                <a:spcPts val="0"/>
              </a:spcBef>
              <a:spcAft>
                <a:spcPts val="1200"/>
              </a:spcAft>
              <a:buFont typeface="Symbol" panose="05050102010706020507" pitchFamily="18" charset="2"/>
              <a:buChar char=""/>
            </a:pPr>
            <a:r>
              <a:rPr lang="fr-CA" sz="2400" dirty="0" err="1">
                <a:effectLst/>
                <a:latin typeface="Arial" panose="020B0604020202020204" pitchFamily="34" charset="0"/>
                <a:ea typeface="Calibri" panose="020F0502020204030204" pitchFamily="34" charset="0"/>
              </a:rPr>
              <a:t>We</a:t>
            </a:r>
            <a:r>
              <a:rPr lang="fr-CA" sz="2400" dirty="0">
                <a:effectLst/>
                <a:latin typeface="Arial" panose="020B0604020202020204" pitchFamily="34" charset="0"/>
                <a:ea typeface="Calibri" panose="020F0502020204030204" pitchFamily="34" charset="0"/>
              </a:rPr>
              <a:t> </a:t>
            </a:r>
            <a:r>
              <a:rPr lang="fr-CA" sz="2400" dirty="0" err="1">
                <a:effectLst/>
                <a:latin typeface="Arial" panose="020B0604020202020204" pitchFamily="34" charset="0"/>
                <a:ea typeface="Calibri" panose="020F0502020204030204" pitchFamily="34" charset="0"/>
              </a:rPr>
              <a:t>will</a:t>
            </a:r>
            <a:r>
              <a:rPr lang="fr-CA" sz="2400" dirty="0">
                <a:effectLst/>
                <a:latin typeface="Arial" panose="020B0604020202020204" pitchFamily="34" charset="0"/>
                <a:ea typeface="Calibri" panose="020F0502020204030204" pitchFamily="34" charset="0"/>
              </a:rPr>
              <a:t> carry </a:t>
            </a:r>
            <a:r>
              <a:rPr lang="fr-CA" sz="2400" dirty="0" err="1">
                <a:effectLst/>
                <a:latin typeface="Arial" panose="020B0604020202020204" pitchFamily="34" charset="0"/>
                <a:ea typeface="Calibri" panose="020F0502020204030204" pitchFamily="34" charset="0"/>
              </a:rPr>
              <a:t>forward</a:t>
            </a:r>
            <a:r>
              <a:rPr lang="fr-CA" sz="2400" dirty="0">
                <a:effectLst/>
                <a:latin typeface="Arial" panose="020B0604020202020204" pitchFamily="34" charset="0"/>
                <a:ea typeface="Calibri" panose="020F0502020204030204" pitchFamily="34" charset="0"/>
              </a:rPr>
              <a:t> </a:t>
            </a:r>
            <a:r>
              <a:rPr lang="fr-CA" sz="2400" dirty="0" err="1">
                <a:effectLst/>
                <a:latin typeface="Arial" panose="020B0604020202020204" pitchFamily="34" charset="0"/>
                <a:ea typeface="Calibri" panose="020F0502020204030204" pitchFamily="34" charset="0"/>
              </a:rPr>
              <a:t>lessons</a:t>
            </a:r>
            <a:r>
              <a:rPr lang="fr-CA" sz="2400" dirty="0">
                <a:effectLst/>
                <a:latin typeface="Arial" panose="020B0604020202020204" pitchFamily="34" charset="0"/>
                <a:ea typeface="Calibri" panose="020F0502020204030204" pitchFamily="34" charset="0"/>
              </a:rPr>
              <a:t> </a:t>
            </a:r>
            <a:r>
              <a:rPr lang="fr-CA" sz="2400" dirty="0" err="1">
                <a:effectLst/>
                <a:latin typeface="Arial" panose="020B0604020202020204" pitchFamily="34" charset="0"/>
                <a:ea typeface="Calibri" panose="020F0502020204030204" pitchFamily="34" charset="0"/>
              </a:rPr>
              <a:t>learned</a:t>
            </a:r>
            <a:r>
              <a:rPr lang="fr-CA" sz="2400" dirty="0">
                <a:effectLst/>
                <a:latin typeface="Arial" panose="020B0604020202020204" pitchFamily="34" charset="0"/>
                <a:ea typeface="Calibri" panose="020F0502020204030204" pitchFamily="34" charset="0"/>
              </a:rPr>
              <a:t> </a:t>
            </a:r>
            <a:r>
              <a:rPr lang="fr-CA" sz="2400" dirty="0" err="1">
                <a:effectLst/>
                <a:latin typeface="Arial" panose="020B0604020202020204" pitchFamily="34" charset="0"/>
                <a:ea typeface="Calibri" panose="020F0502020204030204" pitchFamily="34" charset="0"/>
              </a:rPr>
              <a:t>from</a:t>
            </a:r>
            <a:r>
              <a:rPr lang="fr-CA" sz="2400" dirty="0">
                <a:effectLst/>
                <a:latin typeface="Arial" panose="020B0604020202020204" pitchFamily="34" charset="0"/>
                <a:ea typeface="Calibri" panose="020F0502020204030204" pitchFamily="34" charset="0"/>
              </a:rPr>
              <a:t> PSPC </a:t>
            </a:r>
            <a:r>
              <a:rPr lang="fr-CA" sz="2400" dirty="0" err="1">
                <a:effectLst/>
                <a:latin typeface="Arial" panose="020B0604020202020204" pitchFamily="34" charset="0"/>
                <a:ea typeface="Calibri" panose="020F0502020204030204" pitchFamily="34" charset="0"/>
              </a:rPr>
              <a:t>hybrid</a:t>
            </a:r>
            <a:r>
              <a:rPr lang="fr-CA" sz="2400" dirty="0">
                <a:effectLst/>
                <a:latin typeface="Arial" panose="020B0604020202020204" pitchFamily="34" charset="0"/>
                <a:ea typeface="Calibri" panose="020F0502020204030204" pitchFamily="34" charset="0"/>
              </a:rPr>
              <a:t> </a:t>
            </a:r>
            <a:r>
              <a:rPr lang="fr-CA" sz="2400" dirty="0" err="1">
                <a:effectLst/>
                <a:latin typeface="Arial" panose="020B0604020202020204" pitchFamily="34" charset="0"/>
                <a:ea typeface="Calibri" panose="020F0502020204030204" pitchFamily="34" charset="0"/>
              </a:rPr>
              <a:t>workplace</a:t>
            </a:r>
            <a:r>
              <a:rPr lang="fr-CA" sz="2400" dirty="0">
                <a:effectLst/>
                <a:latin typeface="Arial" panose="020B0604020202020204" pitchFamily="34" charset="0"/>
                <a:ea typeface="Calibri" panose="020F0502020204030204" pitchFamily="34" charset="0"/>
              </a:rPr>
              <a:t> initiatives and pilots.</a:t>
            </a:r>
            <a:endParaRPr lang="en-US" sz="2400" dirty="0">
              <a:latin typeface="Arial" panose="020B0604020202020204" pitchFamily="34" charset="0"/>
              <a:ea typeface="Calibri" panose="020F0502020204030204" pitchFamily="34" charset="0"/>
            </a:endParaRPr>
          </a:p>
          <a:p>
            <a:pPr marL="342900" marR="0" lvl="0" indent="-342900">
              <a:spcBef>
                <a:spcPts val="0"/>
              </a:spcBef>
              <a:spcAft>
                <a:spcPts val="1200"/>
              </a:spcAft>
              <a:buFont typeface="Symbol" panose="05050102010706020507" pitchFamily="18" charset="2"/>
              <a:buChar char=""/>
            </a:pPr>
            <a:r>
              <a:rPr lang="fr-CA" sz="2400" dirty="0" err="1">
                <a:effectLst/>
                <a:latin typeface="Arial" panose="020B0604020202020204" pitchFamily="34" charset="0"/>
                <a:ea typeface="Calibri" panose="020F0502020204030204" pitchFamily="34" charset="0"/>
              </a:rPr>
              <a:t>We</a:t>
            </a:r>
            <a:r>
              <a:rPr lang="fr-CA" sz="2400" dirty="0">
                <a:effectLst/>
                <a:latin typeface="Arial" panose="020B0604020202020204" pitchFamily="34" charset="0"/>
                <a:ea typeface="Calibri" panose="020F0502020204030204" pitchFamily="34" charset="0"/>
              </a:rPr>
              <a:t> </a:t>
            </a:r>
            <a:r>
              <a:rPr lang="fr-CA" sz="2400" dirty="0" err="1">
                <a:effectLst/>
                <a:latin typeface="Arial" panose="020B0604020202020204" pitchFamily="34" charset="0"/>
                <a:ea typeface="Calibri" panose="020F0502020204030204" pitchFamily="34" charset="0"/>
              </a:rPr>
              <a:t>will</a:t>
            </a:r>
            <a:r>
              <a:rPr lang="fr-CA" sz="2400" dirty="0">
                <a:effectLst/>
                <a:latin typeface="Arial" panose="020B0604020202020204" pitchFamily="34" charset="0"/>
                <a:ea typeface="Calibri" panose="020F0502020204030204" pitchFamily="34" charset="0"/>
              </a:rPr>
              <a:t> </a:t>
            </a:r>
            <a:r>
              <a:rPr lang="fr-CA" sz="2400" dirty="0" err="1">
                <a:effectLst/>
                <a:latin typeface="Arial" panose="020B0604020202020204" pitchFamily="34" charset="0"/>
                <a:ea typeface="Calibri" panose="020F0502020204030204" pitchFamily="34" charset="0"/>
              </a:rPr>
              <a:t>maintain</a:t>
            </a:r>
            <a:r>
              <a:rPr lang="fr-CA" sz="2400" dirty="0">
                <a:effectLst/>
                <a:latin typeface="Arial" panose="020B0604020202020204" pitchFamily="34" charset="0"/>
                <a:ea typeface="Calibri" panose="020F0502020204030204" pitchFamily="34" charset="0"/>
              </a:rPr>
              <a:t> </a:t>
            </a:r>
            <a:r>
              <a:rPr lang="fr-CA" sz="2400" dirty="0" err="1">
                <a:effectLst/>
                <a:latin typeface="Arial" panose="020B0604020202020204" pitchFamily="34" charset="0"/>
                <a:ea typeface="Calibri" panose="020F0502020204030204" pitchFamily="34" charset="0"/>
              </a:rPr>
              <a:t>two-way</a:t>
            </a:r>
            <a:r>
              <a:rPr lang="fr-CA" sz="2400" dirty="0">
                <a:effectLst/>
                <a:latin typeface="Arial" panose="020B0604020202020204" pitchFamily="34" charset="0"/>
                <a:ea typeface="Calibri" panose="020F0502020204030204" pitchFamily="34" charset="0"/>
              </a:rPr>
              <a:t>, </a:t>
            </a:r>
            <a:r>
              <a:rPr lang="fr-CA" sz="2400" dirty="0" err="1">
                <a:effectLst/>
                <a:latin typeface="Arial" panose="020B0604020202020204" pitchFamily="34" charset="0"/>
                <a:ea typeface="Calibri" panose="020F0502020204030204" pitchFamily="34" charset="0"/>
              </a:rPr>
              <a:t>targeted</a:t>
            </a:r>
            <a:r>
              <a:rPr lang="fr-CA" sz="2400" dirty="0">
                <a:effectLst/>
                <a:latin typeface="Arial" panose="020B0604020202020204" pitchFamily="34" charset="0"/>
                <a:ea typeface="Calibri" panose="020F0502020204030204" pitchFamily="34" charset="0"/>
              </a:rPr>
              <a:t>, </a:t>
            </a:r>
            <a:r>
              <a:rPr lang="fr-CA" sz="2400" dirty="0" err="1">
                <a:effectLst/>
                <a:latin typeface="Arial" panose="020B0604020202020204" pitchFamily="34" charset="0"/>
                <a:ea typeface="Calibri" panose="020F0502020204030204" pitchFamily="34" charset="0"/>
              </a:rPr>
              <a:t>clear</a:t>
            </a:r>
            <a:r>
              <a:rPr lang="fr-CA" sz="2400" dirty="0">
                <a:effectLst/>
                <a:latin typeface="Arial" panose="020B0604020202020204" pitchFamily="34" charset="0"/>
                <a:ea typeface="Calibri" panose="020F0502020204030204" pitchFamily="34" charset="0"/>
              </a:rPr>
              <a:t> and consistent communications </a:t>
            </a:r>
            <a:r>
              <a:rPr lang="fr-CA" sz="2400" dirty="0" err="1">
                <a:effectLst/>
                <a:latin typeface="Arial" panose="020B0604020202020204" pitchFamily="34" charset="0"/>
                <a:ea typeface="Calibri" panose="020F0502020204030204" pitchFamily="34" charset="0"/>
              </a:rPr>
              <a:t>with</a:t>
            </a:r>
            <a:r>
              <a:rPr lang="fr-CA" sz="2400" dirty="0">
                <a:effectLst/>
                <a:latin typeface="Arial" panose="020B0604020202020204" pitchFamily="34" charset="0"/>
                <a:ea typeface="Calibri" panose="020F0502020204030204" pitchFamily="34" charset="0"/>
              </a:rPr>
              <a:t> client </a:t>
            </a:r>
            <a:r>
              <a:rPr lang="fr-CA" sz="2400" dirty="0" err="1">
                <a:effectLst/>
                <a:latin typeface="Arial" panose="020B0604020202020204" pitchFamily="34" charset="0"/>
                <a:ea typeface="Calibri" panose="020F0502020204030204" pitchFamily="34" charset="0"/>
              </a:rPr>
              <a:t>departments</a:t>
            </a:r>
            <a:r>
              <a:rPr lang="fr-CA" sz="2400" dirty="0">
                <a:effectLst/>
                <a:latin typeface="Arial" panose="020B0604020202020204" pitchFamily="34" charset="0"/>
                <a:ea typeface="Calibri" panose="020F0502020204030204" pitchFamily="34" charset="0"/>
              </a:rPr>
              <a:t> and </a:t>
            </a:r>
            <a:r>
              <a:rPr lang="fr-CA" sz="2400" dirty="0" err="1">
                <a:effectLst/>
                <a:latin typeface="Arial" panose="020B0604020202020204" pitchFamily="34" charset="0"/>
                <a:ea typeface="Calibri" panose="020F0502020204030204" pitchFamily="34" charset="0"/>
              </a:rPr>
              <a:t>agencies</a:t>
            </a:r>
            <a:r>
              <a:rPr lang="fr-CA" sz="2400" dirty="0">
                <a:effectLst/>
                <a:latin typeface="Arial" panose="020B0604020202020204" pitchFamily="34" charset="0"/>
                <a:ea typeface="Calibri" panose="020F0502020204030204" pitchFamily="34" charset="0"/>
              </a:rPr>
              <a:t>.</a:t>
            </a:r>
            <a:endParaRPr lang="en-US" sz="2400" b="1" dirty="0">
              <a:effectLst/>
              <a:latin typeface="Arial" panose="020B0604020202020204" pitchFamily="34" charset="0"/>
              <a:ea typeface="Calibri" panose="020F0502020204030204" pitchFamily="34" charset="0"/>
            </a:endParaRPr>
          </a:p>
          <a:p>
            <a:pPr marL="342900" marR="0" lvl="0" indent="-342900">
              <a:spcBef>
                <a:spcPts val="0"/>
              </a:spcBef>
              <a:spcAft>
                <a:spcPts val="1200"/>
              </a:spcAft>
              <a:buFont typeface="Symbol" panose="05050102010706020507" pitchFamily="18" charset="2"/>
              <a:buChar char=""/>
            </a:pPr>
            <a:r>
              <a:rPr lang="fr-CA" sz="2400" dirty="0" err="1">
                <a:effectLst/>
                <a:latin typeface="Arial" panose="020B0604020202020204" pitchFamily="34" charset="0"/>
                <a:ea typeface="Calibri" panose="020F0502020204030204" pitchFamily="34" charset="0"/>
              </a:rPr>
              <a:t>We</a:t>
            </a:r>
            <a:r>
              <a:rPr lang="fr-CA" sz="2400" dirty="0">
                <a:effectLst/>
                <a:latin typeface="Arial" panose="020B0604020202020204" pitchFamily="34" charset="0"/>
                <a:ea typeface="Calibri" panose="020F0502020204030204" pitchFamily="34" charset="0"/>
              </a:rPr>
              <a:t> </a:t>
            </a:r>
            <a:r>
              <a:rPr lang="fr-CA" sz="2400" dirty="0" err="1">
                <a:effectLst/>
                <a:latin typeface="Arial" panose="020B0604020202020204" pitchFamily="34" charset="0"/>
                <a:ea typeface="Calibri" panose="020F0502020204030204" pitchFamily="34" charset="0"/>
              </a:rPr>
              <a:t>will</a:t>
            </a:r>
            <a:r>
              <a:rPr lang="fr-CA" sz="2400" dirty="0">
                <a:effectLst/>
                <a:latin typeface="Arial" panose="020B0604020202020204" pitchFamily="34" charset="0"/>
                <a:ea typeface="Calibri" panose="020F0502020204030204" pitchFamily="34" charset="0"/>
              </a:rPr>
              <a:t> </a:t>
            </a:r>
            <a:r>
              <a:rPr lang="fr-CA" sz="2400" dirty="0" err="1">
                <a:effectLst/>
                <a:latin typeface="Arial" panose="020B0604020202020204" pitchFamily="34" charset="0"/>
                <a:ea typeface="Calibri" panose="020F0502020204030204" pitchFamily="34" charset="0"/>
              </a:rPr>
              <a:t>keep</a:t>
            </a:r>
            <a:r>
              <a:rPr lang="fr-CA" sz="2400" dirty="0">
                <a:effectLst/>
                <a:latin typeface="Arial" panose="020B0604020202020204" pitchFamily="34" charset="0"/>
                <a:ea typeface="Calibri" panose="020F0502020204030204" pitchFamily="34" charset="0"/>
              </a:rPr>
              <a:t> </a:t>
            </a:r>
            <a:r>
              <a:rPr lang="fr-CA" sz="2400" dirty="0" err="1">
                <a:effectLst/>
                <a:latin typeface="Arial" panose="020B0604020202020204" pitchFamily="34" charset="0"/>
                <a:ea typeface="Calibri" panose="020F0502020204030204" pitchFamily="34" charset="0"/>
              </a:rPr>
              <a:t>advancing</a:t>
            </a:r>
            <a:r>
              <a:rPr lang="fr-CA" sz="2400" dirty="0">
                <a:effectLst/>
                <a:latin typeface="Arial" panose="020B0604020202020204" pitchFamily="34" charset="0"/>
                <a:ea typeface="Calibri" panose="020F0502020204030204" pitchFamily="34" charset="0"/>
              </a:rPr>
              <a:t> and </a:t>
            </a:r>
            <a:r>
              <a:rPr lang="fr-CA" sz="2400" dirty="0" err="1">
                <a:effectLst/>
                <a:latin typeface="Arial" panose="020B0604020202020204" pitchFamily="34" charset="0"/>
                <a:ea typeface="Calibri" panose="020F0502020204030204" pitchFamily="34" charset="0"/>
              </a:rPr>
              <a:t>supporting</a:t>
            </a:r>
            <a:r>
              <a:rPr lang="fr-CA" sz="2400" dirty="0">
                <a:effectLst/>
                <a:latin typeface="Arial" panose="020B0604020202020204" pitchFamily="34" charset="0"/>
                <a:ea typeface="Calibri" panose="020F0502020204030204" pitchFamily="34" charset="0"/>
              </a:rPr>
              <a:t> the </a:t>
            </a:r>
            <a:r>
              <a:rPr lang="fr-CA" sz="2400" dirty="0" err="1">
                <a:effectLst/>
                <a:latin typeface="Arial" panose="020B0604020202020204" pitchFamily="34" charset="0"/>
                <a:ea typeface="Calibri" panose="020F0502020204030204" pitchFamily="34" charset="0"/>
              </a:rPr>
              <a:t>gradual</a:t>
            </a:r>
            <a:r>
              <a:rPr lang="fr-CA" sz="2400" dirty="0">
                <a:effectLst/>
                <a:latin typeface="Arial" panose="020B0604020202020204" pitchFamily="34" charset="0"/>
                <a:ea typeface="Calibri" panose="020F0502020204030204" pitchFamily="34" charset="0"/>
              </a:rPr>
              <a:t> shift </a:t>
            </a:r>
            <a:r>
              <a:rPr lang="fr-CA" sz="2400" dirty="0" err="1">
                <a:effectLst/>
                <a:latin typeface="Arial" panose="020B0604020202020204" pitchFamily="34" charset="0"/>
                <a:ea typeface="Calibri" panose="020F0502020204030204" pitchFamily="34" charset="0"/>
              </a:rPr>
              <a:t>toward</a:t>
            </a:r>
            <a:r>
              <a:rPr lang="fr-CA" sz="2400" dirty="0">
                <a:effectLst/>
                <a:latin typeface="Arial" panose="020B0604020202020204" pitchFamily="34" charset="0"/>
                <a:ea typeface="Calibri" panose="020F0502020204030204" pitchFamily="34" charset="0"/>
              </a:rPr>
              <a:t> new </a:t>
            </a:r>
            <a:r>
              <a:rPr lang="fr-CA" sz="2400" dirty="0" err="1">
                <a:effectLst/>
                <a:latin typeface="Arial" panose="020B0604020202020204" pitchFamily="34" charset="0"/>
                <a:ea typeface="Calibri" panose="020F0502020204030204" pitchFamily="34" charset="0"/>
              </a:rPr>
              <a:t>ways</a:t>
            </a:r>
            <a:r>
              <a:rPr lang="fr-CA" sz="2400" dirty="0">
                <a:effectLst/>
                <a:latin typeface="Arial" panose="020B0604020202020204" pitchFamily="34" charset="0"/>
                <a:ea typeface="Calibri" panose="020F0502020204030204" pitchFamily="34" charset="0"/>
              </a:rPr>
              <a:t> of </a:t>
            </a:r>
            <a:r>
              <a:rPr lang="fr-CA" sz="2400" dirty="0" err="1">
                <a:effectLst/>
                <a:latin typeface="Arial" panose="020B0604020202020204" pitchFamily="34" charset="0"/>
                <a:ea typeface="Calibri" panose="020F0502020204030204" pitchFamily="34" charset="0"/>
              </a:rPr>
              <a:t>working</a:t>
            </a:r>
            <a:r>
              <a:rPr lang="fr-CA" sz="2400" dirty="0">
                <a:effectLst/>
                <a:latin typeface="Arial" panose="020B0604020202020204" pitchFamily="34" charset="0"/>
                <a:ea typeface="Calibri" panose="020F0502020204030204" pitchFamily="34" charset="0"/>
              </a:rPr>
              <a:t>.</a:t>
            </a:r>
            <a:endParaRPr lang="en-CA" sz="2400" dirty="0">
              <a:effectLst/>
              <a:latin typeface="Times New Roman" panose="02020603050405020304" pitchFamily="18" charset="0"/>
              <a:ea typeface="Times New Roman" panose="02020603050405020304" pitchFamily="18" charset="0"/>
            </a:endParaRPr>
          </a:p>
        </p:txBody>
      </p:sp>
      <p:pic>
        <p:nvPicPr>
          <p:cNvPr id="5" name="Picture 4" descr="A picture containing building, dome, window&#10;&#10;Description automatically generated">
            <a:extLst>
              <a:ext uri="{FF2B5EF4-FFF2-40B4-BE49-F238E27FC236}">
                <a16:creationId xmlns:a16="http://schemas.microsoft.com/office/drawing/2014/main" id="{541DB029-736A-4EA4-8305-BEDB9B7FBC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98189" y="1005249"/>
            <a:ext cx="4536635" cy="5380130"/>
          </a:xfrm>
          <a:prstGeom prst="rect">
            <a:avLst/>
          </a:prstGeom>
        </p:spPr>
      </p:pic>
    </p:spTree>
    <p:extLst>
      <p:ext uri="{BB962C8B-B14F-4D97-AF65-F5344CB8AC3E}">
        <p14:creationId xmlns:p14="http://schemas.microsoft.com/office/powerpoint/2010/main" val="198022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outdoor, hand&#10;&#10;Description automatically generated">
            <a:extLst>
              <a:ext uri="{FF2B5EF4-FFF2-40B4-BE49-F238E27FC236}">
                <a16:creationId xmlns:a16="http://schemas.microsoft.com/office/drawing/2014/main" id="{B7F03AE2-BBAD-498D-9846-87C903D0D2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65200"/>
            <a:ext cx="12192000" cy="5377543"/>
          </a:xfrm>
          <a:prstGeom prst="rect">
            <a:avLst/>
          </a:prstGeom>
        </p:spPr>
      </p:pic>
      <p:sp>
        <p:nvSpPr>
          <p:cNvPr id="2" name="Title 1">
            <a:extLst>
              <a:ext uri="{FF2B5EF4-FFF2-40B4-BE49-F238E27FC236}">
                <a16:creationId xmlns:a16="http://schemas.microsoft.com/office/drawing/2014/main" id="{CC383EEB-B10D-4B83-B706-179786167292}"/>
              </a:ext>
            </a:extLst>
          </p:cNvPr>
          <p:cNvSpPr>
            <a:spLocks noGrp="1"/>
          </p:cNvSpPr>
          <p:nvPr>
            <p:ph type="title"/>
          </p:nvPr>
        </p:nvSpPr>
        <p:spPr/>
        <p:txBody>
          <a:bodyPr>
            <a:normAutofit/>
          </a:bodyPr>
          <a:lstStyle/>
          <a:p>
            <a:r>
              <a:rPr lang="fr-CA" sz="3200" dirty="0"/>
              <a:t>Questions?</a:t>
            </a:r>
            <a:endParaRPr lang="en-CA" sz="3200" dirty="0"/>
          </a:p>
        </p:txBody>
      </p:sp>
      <p:sp>
        <p:nvSpPr>
          <p:cNvPr id="4" name="Slide Number Placeholder 3">
            <a:extLst>
              <a:ext uri="{FF2B5EF4-FFF2-40B4-BE49-F238E27FC236}">
                <a16:creationId xmlns:a16="http://schemas.microsoft.com/office/drawing/2014/main" id="{7E4FE918-147C-4EF6-B0DE-AE9E49BCBDF8}"/>
              </a:ext>
            </a:extLst>
          </p:cNvPr>
          <p:cNvSpPr>
            <a:spLocks noGrp="1"/>
          </p:cNvSpPr>
          <p:nvPr>
            <p:ph type="sldNum" sz="quarter" idx="4"/>
          </p:nvPr>
        </p:nvSpPr>
        <p:spPr/>
        <p:txBody>
          <a:bodyPr/>
          <a:lstStyle/>
          <a:p>
            <a:fld id="{B266F0CF-D303-475F-943A-730B13ED5BD8}" type="slidenum">
              <a:rPr lang="en-CA" smtClean="0"/>
              <a:t>16</a:t>
            </a:fld>
            <a:endParaRPr lang="en-CA" dirty="0"/>
          </a:p>
        </p:txBody>
      </p:sp>
      <p:pic>
        <p:nvPicPr>
          <p:cNvPr id="8" name="Picture 7" descr="A picture containing diagram&#10;&#10;Description automatically generated">
            <a:extLst>
              <a:ext uri="{FF2B5EF4-FFF2-40B4-BE49-F238E27FC236}">
                <a16:creationId xmlns:a16="http://schemas.microsoft.com/office/drawing/2014/main" id="{6D7D6FB0-E56C-49AB-9112-91C1AE5BE50F}"/>
              </a:ext>
            </a:extLst>
          </p:cNvPr>
          <p:cNvPicPr>
            <a:picLocks noChangeAspect="1"/>
          </p:cNvPicPr>
          <p:nvPr/>
        </p:nvPicPr>
        <p:blipFill rotWithShape="1">
          <a:blip r:embed="rId3" cstate="screen">
            <a:alphaModFix amt="15000"/>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45417"/>
            <a:ext cx="12192000" cy="3239020"/>
          </a:xfrm>
          <a:prstGeom prst="rect">
            <a:avLst/>
          </a:prstGeom>
        </p:spPr>
      </p:pic>
      <p:sp>
        <p:nvSpPr>
          <p:cNvPr id="7" name="TextBox 5">
            <a:extLst>
              <a:ext uri="{FF2B5EF4-FFF2-40B4-BE49-F238E27FC236}">
                <a16:creationId xmlns:a16="http://schemas.microsoft.com/office/drawing/2014/main" id="{3717B7DE-C3A3-40E2-8CFA-C26B846164CC}"/>
              </a:ext>
            </a:extLst>
          </p:cNvPr>
          <p:cNvSpPr txBox="1"/>
          <p:nvPr/>
        </p:nvSpPr>
        <p:spPr>
          <a:xfrm>
            <a:off x="201286" y="1294723"/>
            <a:ext cx="3923623" cy="584775"/>
          </a:xfrm>
          <a:prstGeom prst="rect">
            <a:avLst/>
          </a:prstGeom>
          <a:noFill/>
        </p:spPr>
        <p:txBody>
          <a:bodyPr wrap="square">
            <a:spAutoFit/>
          </a:bodyPr>
          <a:lstStyle/>
          <a:p>
            <a:pPr marR="0" lvl="0">
              <a:spcBef>
                <a:spcPts val="0"/>
              </a:spcBef>
              <a:spcAft>
                <a:spcPts val="1200"/>
              </a:spcAft>
            </a:pPr>
            <a:r>
              <a:rPr lang="fr-CA" sz="3200" b="1" dirty="0" err="1">
                <a:solidFill>
                  <a:srgbClr val="FFFFFF"/>
                </a:solidFill>
                <a:effectLst/>
                <a:latin typeface="Arial" panose="020B0604020202020204" pitchFamily="34" charset="0"/>
                <a:ea typeface="Times New Roman" panose="02020603050405020304" pitchFamily="18" charset="0"/>
              </a:rPr>
              <a:t>Thank</a:t>
            </a:r>
            <a:r>
              <a:rPr lang="fr-CA" sz="3200" b="1" dirty="0">
                <a:solidFill>
                  <a:srgbClr val="FFFFFF"/>
                </a:solidFill>
                <a:effectLst/>
                <a:latin typeface="Arial" panose="020B0604020202020204" pitchFamily="34" charset="0"/>
                <a:ea typeface="Times New Roman" panose="02020603050405020304" pitchFamily="18" charset="0"/>
              </a:rPr>
              <a:t> </a:t>
            </a:r>
            <a:r>
              <a:rPr lang="fr-CA" sz="3200" b="1" dirty="0" err="1">
                <a:solidFill>
                  <a:srgbClr val="FFFFFF"/>
                </a:solidFill>
                <a:effectLst/>
                <a:latin typeface="Arial" panose="020B0604020202020204" pitchFamily="34" charset="0"/>
                <a:ea typeface="Times New Roman" panose="02020603050405020304" pitchFamily="18" charset="0"/>
              </a:rPr>
              <a:t>you</a:t>
            </a:r>
            <a:r>
              <a:rPr lang="fr-CA" sz="3200" b="1" dirty="0">
                <a:solidFill>
                  <a:srgbClr val="FFFFFF"/>
                </a:solidFill>
                <a:effectLst/>
                <a:latin typeface="Arial" panose="020B0604020202020204" pitchFamily="34" charset="0"/>
                <a:ea typeface="Times New Roman" panose="02020603050405020304" pitchFamily="18" charset="0"/>
              </a:rPr>
              <a:t>! </a:t>
            </a:r>
            <a:endParaRPr lang="en-CA" sz="3200" b="1" dirty="0">
              <a:solidFill>
                <a:srgbClr val="FFFF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196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iagram&#10;&#10;Description automatically generated">
            <a:extLst>
              <a:ext uri="{FF2B5EF4-FFF2-40B4-BE49-F238E27FC236}">
                <a16:creationId xmlns:a16="http://schemas.microsoft.com/office/drawing/2014/main" id="{CFB47D6B-1F49-487E-96FB-3AB28DB48F5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2" name="Title 1">
            <a:extLst>
              <a:ext uri="{FF2B5EF4-FFF2-40B4-BE49-F238E27FC236}">
                <a16:creationId xmlns:a16="http://schemas.microsoft.com/office/drawing/2014/main" id="{9D70A5F0-BD49-4A04-A78D-0948AC269636}"/>
              </a:ext>
            </a:extLst>
          </p:cNvPr>
          <p:cNvSpPr>
            <a:spLocks noGrp="1"/>
          </p:cNvSpPr>
          <p:nvPr>
            <p:ph type="title"/>
          </p:nvPr>
        </p:nvSpPr>
        <p:spPr/>
        <p:txBody>
          <a:bodyPr/>
          <a:lstStyle/>
          <a:p>
            <a:r>
              <a:rPr lang="en-US" sz="3200" dirty="0"/>
              <a:t>Welcome</a:t>
            </a:r>
            <a:endParaRPr lang="en-CA" dirty="0"/>
          </a:p>
        </p:txBody>
      </p:sp>
      <p:sp>
        <p:nvSpPr>
          <p:cNvPr id="4" name="Slide Number Placeholder 3">
            <a:extLst>
              <a:ext uri="{FF2B5EF4-FFF2-40B4-BE49-F238E27FC236}">
                <a16:creationId xmlns:a16="http://schemas.microsoft.com/office/drawing/2014/main" id="{A026729E-3F1E-4A53-8528-68CBD0DFCC9B}"/>
              </a:ext>
            </a:extLst>
          </p:cNvPr>
          <p:cNvSpPr>
            <a:spLocks noGrp="1"/>
          </p:cNvSpPr>
          <p:nvPr>
            <p:ph type="sldNum" sz="quarter" idx="4"/>
          </p:nvPr>
        </p:nvSpPr>
        <p:spPr>
          <a:xfrm>
            <a:off x="11213041" y="6492241"/>
            <a:ext cx="491279" cy="197985"/>
          </a:xfrm>
        </p:spPr>
        <p:txBody>
          <a:bodyPr/>
          <a:lstStyle/>
          <a:p>
            <a:fld id="{B266F0CF-D303-475F-943A-730B13ED5BD8}" type="slidenum">
              <a:rPr lang="en-CA" smtClean="0"/>
              <a:t>2</a:t>
            </a:fld>
            <a:endParaRPr lang="en-CA" dirty="0"/>
          </a:p>
        </p:txBody>
      </p:sp>
      <p:sp>
        <p:nvSpPr>
          <p:cNvPr id="7" name="TextBox 6">
            <a:extLst>
              <a:ext uri="{FF2B5EF4-FFF2-40B4-BE49-F238E27FC236}">
                <a16:creationId xmlns:a16="http://schemas.microsoft.com/office/drawing/2014/main" id="{D1E00160-DA57-4FCE-9C9F-B379BA03CC57}"/>
              </a:ext>
            </a:extLst>
          </p:cNvPr>
          <p:cNvSpPr txBox="1"/>
          <p:nvPr/>
        </p:nvSpPr>
        <p:spPr>
          <a:xfrm>
            <a:off x="6526305" y="4316434"/>
            <a:ext cx="4244789" cy="1569660"/>
          </a:xfrm>
          <a:prstGeom prst="rect">
            <a:avLst/>
          </a:prstGeom>
          <a:noFill/>
        </p:spPr>
        <p:txBody>
          <a:bodyPr wrap="square">
            <a:spAutoFit/>
          </a:bodyPr>
          <a:lstStyle/>
          <a:p>
            <a:r>
              <a:rPr lang="en-CA" sz="2400" b="1" dirty="0" err="1">
                <a:solidFill>
                  <a:schemeClr val="bg1">
                    <a:lumMod val="10000"/>
                  </a:schemeClr>
                </a:solidFill>
              </a:rPr>
              <a:t>Stéphan</a:t>
            </a:r>
            <a:r>
              <a:rPr lang="en-CA" sz="2400" b="1" dirty="0">
                <a:solidFill>
                  <a:schemeClr val="bg1">
                    <a:lumMod val="10000"/>
                  </a:schemeClr>
                </a:solidFill>
              </a:rPr>
              <a:t> D</a:t>
            </a:r>
            <a:r>
              <a:rPr lang="fr-CA" sz="2400" b="1" dirty="0" err="1">
                <a:solidFill>
                  <a:schemeClr val="bg1">
                    <a:lumMod val="10000"/>
                  </a:schemeClr>
                </a:solidFill>
              </a:rPr>
              <a:t>éry</a:t>
            </a:r>
            <a:endParaRPr lang="fr-CA" sz="2400" b="1" dirty="0">
              <a:solidFill>
                <a:schemeClr val="bg1">
                  <a:lumMod val="10000"/>
                </a:schemeClr>
              </a:solidFill>
            </a:endParaRPr>
          </a:p>
          <a:p>
            <a:endParaRPr lang="fr-CA" sz="600" b="1" dirty="0">
              <a:solidFill>
                <a:srgbClr val="003B5C"/>
              </a:solidFill>
            </a:endParaRPr>
          </a:p>
          <a:p>
            <a:pPr>
              <a:buClr>
                <a:srgbClr val="4B4F54"/>
              </a:buClr>
            </a:pPr>
            <a:r>
              <a:rPr lang="en-CA" sz="1600" b="1" dirty="0">
                <a:solidFill>
                  <a:schemeClr val="bg1">
                    <a:lumMod val="10000"/>
                  </a:schemeClr>
                </a:solidFill>
              </a:rPr>
              <a:t>Assistant Deputy Minister</a:t>
            </a:r>
            <a:endParaRPr lang="en-CA" sz="1600" dirty="0">
              <a:solidFill>
                <a:srgbClr val="4B4F54"/>
              </a:solidFill>
            </a:endParaRPr>
          </a:p>
          <a:p>
            <a:pPr>
              <a:buClr>
                <a:srgbClr val="4B4F54"/>
              </a:buClr>
            </a:pPr>
            <a:r>
              <a:rPr lang="en-CA" sz="1600" dirty="0">
                <a:solidFill>
                  <a:srgbClr val="4B4F54"/>
                </a:solidFill>
              </a:rPr>
              <a:t>Real Property Services</a:t>
            </a:r>
          </a:p>
          <a:p>
            <a:pPr>
              <a:buClr>
                <a:srgbClr val="4B4F54"/>
              </a:buClr>
            </a:pPr>
            <a:r>
              <a:rPr lang="en-CA" sz="1600" dirty="0">
                <a:solidFill>
                  <a:srgbClr val="4B4F54"/>
                </a:solidFill>
              </a:rPr>
              <a:t>Public Services and Procurement Canada, Government of Canada</a:t>
            </a:r>
          </a:p>
          <a:p>
            <a:pPr>
              <a:buClr>
                <a:srgbClr val="4B4F54"/>
              </a:buClr>
            </a:pPr>
            <a:endParaRPr lang="fr-CA" sz="200" dirty="0">
              <a:solidFill>
                <a:srgbClr val="4B4F54"/>
              </a:solidFill>
            </a:endParaRPr>
          </a:p>
        </p:txBody>
      </p:sp>
      <p:pic>
        <p:nvPicPr>
          <p:cNvPr id="8" name="Picture 7" descr="A picture containing person, person, suit, wearing&#10;&#10;Description automatically generated">
            <a:extLst>
              <a:ext uri="{FF2B5EF4-FFF2-40B4-BE49-F238E27FC236}">
                <a16:creationId xmlns:a16="http://schemas.microsoft.com/office/drawing/2014/main" id="{113BBCA1-6BA9-4F7B-B48B-61692AE607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305" y="1223682"/>
            <a:ext cx="2617461" cy="2617461"/>
          </a:xfrm>
          <a:prstGeom prst="ellipse">
            <a:avLst/>
          </a:prstGeom>
          <a:ln w="76200" cap="rnd">
            <a:solidFill>
              <a:srgbClr val="003B5C"/>
            </a:solidFill>
          </a:ln>
          <a:effectLst>
            <a:outerShdw blurRad="3810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93324CAF-B25C-4F32-BE09-268775D84F6C}"/>
              </a:ext>
            </a:extLst>
          </p:cNvPr>
          <p:cNvSpPr txBox="1"/>
          <p:nvPr/>
        </p:nvSpPr>
        <p:spPr>
          <a:xfrm>
            <a:off x="1140758" y="4316434"/>
            <a:ext cx="4244789" cy="1323439"/>
          </a:xfrm>
          <a:prstGeom prst="rect">
            <a:avLst/>
          </a:prstGeom>
          <a:noFill/>
        </p:spPr>
        <p:txBody>
          <a:bodyPr wrap="square">
            <a:spAutoFit/>
          </a:bodyPr>
          <a:lstStyle/>
          <a:p>
            <a:r>
              <a:rPr lang="en-CA" sz="2400" b="1" dirty="0">
                <a:solidFill>
                  <a:schemeClr val="bg1">
                    <a:lumMod val="10000"/>
                  </a:schemeClr>
                </a:solidFill>
              </a:rPr>
              <a:t>Paul Thompson</a:t>
            </a:r>
            <a:endParaRPr lang="fr-CA" sz="2400" b="1" dirty="0">
              <a:solidFill>
                <a:schemeClr val="bg1">
                  <a:lumMod val="10000"/>
                </a:schemeClr>
              </a:solidFill>
            </a:endParaRPr>
          </a:p>
          <a:p>
            <a:endParaRPr lang="fr-CA" sz="600" b="1" dirty="0">
              <a:solidFill>
                <a:srgbClr val="003B5C"/>
              </a:solidFill>
            </a:endParaRPr>
          </a:p>
          <a:p>
            <a:pPr>
              <a:buClr>
                <a:srgbClr val="4B4F54"/>
              </a:buClr>
            </a:pPr>
            <a:r>
              <a:rPr lang="en-CA" sz="1600" b="1" dirty="0">
                <a:solidFill>
                  <a:schemeClr val="bg1">
                    <a:lumMod val="10000"/>
                  </a:schemeClr>
                </a:solidFill>
              </a:rPr>
              <a:t>Deputy Minister</a:t>
            </a:r>
            <a:endParaRPr lang="en-CA" sz="1600" dirty="0">
              <a:solidFill>
                <a:srgbClr val="4B4F54"/>
              </a:solidFill>
            </a:endParaRPr>
          </a:p>
          <a:p>
            <a:pPr>
              <a:buClr>
                <a:srgbClr val="4B4F54"/>
              </a:buClr>
            </a:pPr>
            <a:r>
              <a:rPr lang="en-CA" sz="1600" dirty="0">
                <a:solidFill>
                  <a:srgbClr val="4B4F54"/>
                </a:solidFill>
              </a:rPr>
              <a:t>Public Services and Procurement Canada, Government of Canada</a:t>
            </a:r>
          </a:p>
          <a:p>
            <a:pPr>
              <a:buClr>
                <a:srgbClr val="4B4F54"/>
              </a:buClr>
            </a:pPr>
            <a:endParaRPr lang="fr-CA" sz="200" dirty="0">
              <a:solidFill>
                <a:srgbClr val="4B4F54"/>
              </a:solidFill>
            </a:endParaRPr>
          </a:p>
        </p:txBody>
      </p:sp>
      <p:pic>
        <p:nvPicPr>
          <p:cNvPr id="11" name="Picture 10">
            <a:extLst>
              <a:ext uri="{FF2B5EF4-FFF2-40B4-BE49-F238E27FC236}">
                <a16:creationId xmlns:a16="http://schemas.microsoft.com/office/drawing/2014/main" id="{6D95020F-0F5D-48F9-9A0F-62C6A88F07D8}"/>
              </a:ext>
            </a:extLst>
          </p:cNvPr>
          <p:cNvPicPr>
            <a:picLocks noChangeAspect="1"/>
          </p:cNvPicPr>
          <p:nvPr/>
        </p:nvPicPr>
        <p:blipFill rotWithShape="1">
          <a:blip r:embed="rId5">
            <a:extLst>
              <a:ext uri="{28A0092B-C50C-407E-A947-70E740481C1C}">
                <a14:useLocalDpi xmlns:a14="http://schemas.microsoft.com/office/drawing/2010/main" val="0"/>
              </a:ext>
            </a:extLst>
          </a:blip>
          <a:srcRect t="142" b="33105"/>
          <a:stretch/>
        </p:blipFill>
        <p:spPr>
          <a:xfrm>
            <a:off x="1140758" y="1223682"/>
            <a:ext cx="2617461" cy="2617461"/>
          </a:xfrm>
          <a:prstGeom prst="ellipse">
            <a:avLst/>
          </a:prstGeom>
          <a:ln w="76200" cap="rnd">
            <a:solidFill>
              <a:srgbClr val="003B5C"/>
            </a:solidFill>
          </a:ln>
          <a:effectLst>
            <a:outerShdw blurRad="3810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6462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iagram&#10;&#10;Description automatically generated">
            <a:extLst>
              <a:ext uri="{FF2B5EF4-FFF2-40B4-BE49-F238E27FC236}">
                <a16:creationId xmlns:a16="http://schemas.microsoft.com/office/drawing/2014/main" id="{CFB47D6B-1F49-487E-96FB-3AB28DB48F5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2" name="Title 1">
            <a:extLst>
              <a:ext uri="{FF2B5EF4-FFF2-40B4-BE49-F238E27FC236}">
                <a16:creationId xmlns:a16="http://schemas.microsoft.com/office/drawing/2014/main" id="{9D70A5F0-BD49-4A04-A78D-0948AC269636}"/>
              </a:ext>
            </a:extLst>
          </p:cNvPr>
          <p:cNvSpPr>
            <a:spLocks noGrp="1"/>
          </p:cNvSpPr>
          <p:nvPr>
            <p:ph type="title"/>
          </p:nvPr>
        </p:nvSpPr>
        <p:spPr/>
        <p:txBody>
          <a:bodyPr/>
          <a:lstStyle/>
          <a:p>
            <a:r>
              <a:rPr lang="en-US" sz="3200" dirty="0"/>
              <a:t>Today’s agenda</a:t>
            </a:r>
            <a:endParaRPr lang="en-CA" dirty="0"/>
          </a:p>
        </p:txBody>
      </p:sp>
      <p:sp>
        <p:nvSpPr>
          <p:cNvPr id="4" name="Slide Number Placeholder 3">
            <a:extLst>
              <a:ext uri="{FF2B5EF4-FFF2-40B4-BE49-F238E27FC236}">
                <a16:creationId xmlns:a16="http://schemas.microsoft.com/office/drawing/2014/main" id="{A026729E-3F1E-4A53-8528-68CBD0DFCC9B}"/>
              </a:ext>
            </a:extLst>
          </p:cNvPr>
          <p:cNvSpPr>
            <a:spLocks noGrp="1"/>
          </p:cNvSpPr>
          <p:nvPr>
            <p:ph type="sldNum" sz="quarter" idx="4"/>
          </p:nvPr>
        </p:nvSpPr>
        <p:spPr>
          <a:xfrm>
            <a:off x="11213041" y="6492241"/>
            <a:ext cx="491279" cy="197985"/>
          </a:xfrm>
        </p:spPr>
        <p:txBody>
          <a:bodyPr/>
          <a:lstStyle/>
          <a:p>
            <a:fld id="{B266F0CF-D303-475F-943A-730B13ED5BD8}" type="slidenum">
              <a:rPr lang="en-CA" smtClean="0"/>
              <a:t>3</a:t>
            </a:fld>
            <a:endParaRPr lang="en-CA" dirty="0"/>
          </a:p>
        </p:txBody>
      </p:sp>
      <p:pic>
        <p:nvPicPr>
          <p:cNvPr id="6" name="Picture 5" descr="A picture containing case, accessory&#10;&#10;Description automatically generated">
            <a:extLst>
              <a:ext uri="{FF2B5EF4-FFF2-40B4-BE49-F238E27FC236}">
                <a16:creationId xmlns:a16="http://schemas.microsoft.com/office/drawing/2014/main" id="{0EB63C51-C7AA-451A-978A-6204CE2669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2787" y="1273563"/>
            <a:ext cx="7767055" cy="4591458"/>
          </a:xfrm>
          <a:prstGeom prst="rect">
            <a:avLst/>
          </a:prstGeom>
        </p:spPr>
      </p:pic>
      <p:sp>
        <p:nvSpPr>
          <p:cNvPr id="10" name="TextBox 9">
            <a:extLst>
              <a:ext uri="{FF2B5EF4-FFF2-40B4-BE49-F238E27FC236}">
                <a16:creationId xmlns:a16="http://schemas.microsoft.com/office/drawing/2014/main" id="{12D694BB-759B-4886-AAFA-5BCC7E83AC16}"/>
              </a:ext>
            </a:extLst>
          </p:cNvPr>
          <p:cNvSpPr txBox="1"/>
          <p:nvPr/>
        </p:nvSpPr>
        <p:spPr>
          <a:xfrm>
            <a:off x="0" y="1221954"/>
            <a:ext cx="4040630" cy="4585871"/>
          </a:xfrm>
          <a:prstGeom prst="rect">
            <a:avLst/>
          </a:prstGeom>
          <a:noFill/>
        </p:spPr>
        <p:txBody>
          <a:bodyPr wrap="square">
            <a:spAutoFit/>
          </a:bodyPr>
          <a:lstStyle/>
          <a:p>
            <a:r>
              <a:rPr lang="en-CA" sz="2000" b="1" dirty="0">
                <a:effectLst/>
                <a:latin typeface="+mj-lt"/>
              </a:rPr>
              <a:t>A changing global environment </a:t>
            </a:r>
            <a:br>
              <a:rPr lang="en-CA" sz="2000" b="1" dirty="0">
                <a:effectLst/>
                <a:latin typeface="+mj-lt"/>
              </a:rPr>
            </a:br>
            <a:endParaRPr lang="en-CA" sz="2000" b="1" dirty="0">
              <a:effectLst/>
              <a:latin typeface="+mj-lt"/>
            </a:endParaRPr>
          </a:p>
          <a:p>
            <a:r>
              <a:rPr lang="en-CA" sz="2000" b="1" dirty="0">
                <a:effectLst/>
                <a:latin typeface="+mj-lt"/>
              </a:rPr>
              <a:t>The hybrid model </a:t>
            </a:r>
          </a:p>
          <a:p>
            <a:endParaRPr lang="en-CA" sz="600" b="1" dirty="0">
              <a:effectLst/>
              <a:latin typeface="+mj-lt"/>
            </a:endParaRPr>
          </a:p>
          <a:p>
            <a:pPr marL="800100" lvl="1" indent="-342900">
              <a:buFont typeface="Arial" panose="020B0604020202020204" pitchFamily="34" charset="0"/>
              <a:buChar char="•"/>
            </a:pPr>
            <a:r>
              <a:rPr lang="en-CA" sz="2000" dirty="0" err="1">
                <a:effectLst/>
                <a:latin typeface="+mj-lt"/>
              </a:rPr>
              <a:t>GcWorkplace</a:t>
            </a:r>
            <a:endParaRPr lang="en-CA" sz="2000" dirty="0">
              <a:effectLst/>
              <a:latin typeface="+mj-lt"/>
            </a:endParaRPr>
          </a:p>
          <a:p>
            <a:pPr marL="800100" lvl="1" indent="-342900">
              <a:buFont typeface="Arial" panose="020B0604020202020204" pitchFamily="34" charset="0"/>
              <a:buChar char="•"/>
            </a:pPr>
            <a:r>
              <a:rPr lang="en-CA" sz="2000" dirty="0">
                <a:effectLst/>
                <a:latin typeface="+mj-lt"/>
              </a:rPr>
              <a:t>Office Long Term Plan</a:t>
            </a:r>
          </a:p>
          <a:p>
            <a:pPr marL="800100" lvl="1" indent="-342900">
              <a:buFont typeface="Arial" panose="020B0604020202020204" pitchFamily="34" charset="0"/>
              <a:buChar char="•"/>
            </a:pPr>
            <a:r>
              <a:rPr lang="en-CA" sz="2000" dirty="0">
                <a:effectLst/>
                <a:latin typeface="+mj-lt"/>
              </a:rPr>
              <a:t>Hub and spoke model</a:t>
            </a:r>
          </a:p>
          <a:p>
            <a:endParaRPr lang="en-CA" sz="2000" b="1" dirty="0">
              <a:effectLst/>
              <a:latin typeface="+mj-lt"/>
            </a:endParaRPr>
          </a:p>
          <a:p>
            <a:r>
              <a:rPr lang="en-CA" sz="2000" b="1" dirty="0">
                <a:effectLst/>
                <a:latin typeface="+mj-lt"/>
              </a:rPr>
              <a:t>Aligning the hybrid model with </a:t>
            </a:r>
            <a:r>
              <a:rPr lang="en-CA" sz="2000" b="1" dirty="0">
                <a:latin typeface="+mj-lt"/>
              </a:rPr>
              <a:t>the Government’s</a:t>
            </a:r>
            <a:r>
              <a:rPr lang="en-CA" sz="2000" b="1" dirty="0">
                <a:effectLst/>
                <a:latin typeface="+mj-lt"/>
              </a:rPr>
              <a:t> priorities</a:t>
            </a:r>
          </a:p>
          <a:p>
            <a:endParaRPr lang="en-CA" sz="600" b="1" dirty="0">
              <a:effectLst/>
              <a:latin typeface="+mj-lt"/>
            </a:endParaRPr>
          </a:p>
          <a:p>
            <a:pPr marL="800100" lvl="1" indent="-342900">
              <a:buFont typeface="Arial" panose="020B0604020202020204" pitchFamily="34" charset="0"/>
              <a:buChar char="•"/>
            </a:pPr>
            <a:r>
              <a:rPr lang="en-CA" sz="2000" dirty="0">
                <a:effectLst/>
                <a:latin typeface="+mj-lt"/>
              </a:rPr>
              <a:t>Greening</a:t>
            </a:r>
          </a:p>
          <a:p>
            <a:pPr marL="800100" lvl="1" indent="-342900">
              <a:buFont typeface="Arial" panose="020B0604020202020204" pitchFamily="34" charset="0"/>
              <a:buChar char="•"/>
            </a:pPr>
            <a:r>
              <a:rPr lang="en-CA" sz="2000" dirty="0">
                <a:effectLst/>
                <a:latin typeface="+mj-lt"/>
              </a:rPr>
              <a:t>Accessibility</a:t>
            </a:r>
          </a:p>
          <a:p>
            <a:pPr marL="800100" lvl="1" indent="-342900">
              <a:buFont typeface="Arial" panose="020B0604020202020204" pitchFamily="34" charset="0"/>
              <a:buChar char="•"/>
            </a:pPr>
            <a:r>
              <a:rPr lang="en-CA" sz="2000" dirty="0">
                <a:effectLst/>
                <a:latin typeface="+mj-lt"/>
              </a:rPr>
              <a:t>Reconciliation</a:t>
            </a:r>
            <a:endParaRPr lang="en-CA" sz="2000" dirty="0">
              <a:latin typeface="+mj-lt"/>
            </a:endParaRPr>
          </a:p>
          <a:p>
            <a:endParaRPr lang="en-CA" sz="2000" dirty="0">
              <a:effectLst/>
              <a:latin typeface="+mj-lt"/>
            </a:endParaRPr>
          </a:p>
          <a:p>
            <a:r>
              <a:rPr lang="en-CA" sz="2000" b="1" dirty="0">
                <a:effectLst/>
                <a:latin typeface="+mj-lt"/>
              </a:rPr>
              <a:t>Questions </a:t>
            </a:r>
            <a:endParaRPr lang="en-CA" sz="2000" b="1" dirty="0">
              <a:latin typeface="+mj-lt"/>
            </a:endParaRPr>
          </a:p>
        </p:txBody>
      </p:sp>
    </p:spTree>
    <p:extLst>
      <p:ext uri="{BB962C8B-B14F-4D97-AF65-F5344CB8AC3E}">
        <p14:creationId xmlns:p14="http://schemas.microsoft.com/office/powerpoint/2010/main" val="46006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iagram&#10;&#10;Description automatically generated">
            <a:extLst>
              <a:ext uri="{FF2B5EF4-FFF2-40B4-BE49-F238E27FC236}">
                <a16:creationId xmlns:a16="http://schemas.microsoft.com/office/drawing/2014/main" id="{CFB47D6B-1F49-487E-96FB-3AB28DB48F5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2" name="Title 1">
            <a:extLst>
              <a:ext uri="{FF2B5EF4-FFF2-40B4-BE49-F238E27FC236}">
                <a16:creationId xmlns:a16="http://schemas.microsoft.com/office/drawing/2014/main" id="{9D70A5F0-BD49-4A04-A78D-0948AC269636}"/>
              </a:ext>
            </a:extLst>
          </p:cNvPr>
          <p:cNvSpPr>
            <a:spLocks noGrp="1"/>
          </p:cNvSpPr>
          <p:nvPr>
            <p:ph type="title"/>
          </p:nvPr>
        </p:nvSpPr>
        <p:spPr/>
        <p:txBody>
          <a:bodyPr/>
          <a:lstStyle/>
          <a:p>
            <a:r>
              <a:rPr lang="en-CA" sz="3200" dirty="0"/>
              <a:t>A changing global environment</a:t>
            </a:r>
            <a:endParaRPr lang="en-CA" dirty="0"/>
          </a:p>
        </p:txBody>
      </p:sp>
      <p:sp>
        <p:nvSpPr>
          <p:cNvPr id="4" name="Slide Number Placeholder 3">
            <a:extLst>
              <a:ext uri="{FF2B5EF4-FFF2-40B4-BE49-F238E27FC236}">
                <a16:creationId xmlns:a16="http://schemas.microsoft.com/office/drawing/2014/main" id="{A026729E-3F1E-4A53-8528-68CBD0DFCC9B}"/>
              </a:ext>
            </a:extLst>
          </p:cNvPr>
          <p:cNvSpPr>
            <a:spLocks noGrp="1"/>
          </p:cNvSpPr>
          <p:nvPr>
            <p:ph type="sldNum" sz="quarter" idx="4"/>
          </p:nvPr>
        </p:nvSpPr>
        <p:spPr>
          <a:xfrm>
            <a:off x="11213041" y="6492241"/>
            <a:ext cx="491279" cy="197985"/>
          </a:xfrm>
        </p:spPr>
        <p:txBody>
          <a:bodyPr/>
          <a:lstStyle/>
          <a:p>
            <a:fld id="{B266F0CF-D303-475F-943A-730B13ED5BD8}" type="slidenum">
              <a:rPr lang="en-CA" smtClean="0"/>
              <a:t>4</a:t>
            </a:fld>
            <a:endParaRPr lang="en-CA" dirty="0"/>
          </a:p>
        </p:txBody>
      </p:sp>
      <p:pic>
        <p:nvPicPr>
          <p:cNvPr id="5" name="Picture 4" descr="A picture containing person, hand&#10;&#10;Description automatically generated">
            <a:extLst>
              <a:ext uri="{FF2B5EF4-FFF2-40B4-BE49-F238E27FC236}">
                <a16:creationId xmlns:a16="http://schemas.microsoft.com/office/drawing/2014/main" id="{03FC4E0C-4100-4E10-BF74-645D0E03D1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6000" y="984251"/>
            <a:ext cx="11880000" cy="5321299"/>
          </a:xfrm>
          <a:prstGeom prst="rect">
            <a:avLst/>
          </a:prstGeom>
        </p:spPr>
      </p:pic>
    </p:spTree>
    <p:extLst>
      <p:ext uri="{BB962C8B-B14F-4D97-AF65-F5344CB8AC3E}">
        <p14:creationId xmlns:p14="http://schemas.microsoft.com/office/powerpoint/2010/main" val="36449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 logo&#10;&#10;Description automatically generated">
            <a:extLst>
              <a:ext uri="{FF2B5EF4-FFF2-40B4-BE49-F238E27FC236}">
                <a16:creationId xmlns:a16="http://schemas.microsoft.com/office/drawing/2014/main" id="{636DA5A9-4AC1-45D6-81B5-D8A3BD5EE040}"/>
              </a:ext>
            </a:extLst>
          </p:cNvPr>
          <p:cNvPicPr>
            <a:picLocks noChangeAspect="1"/>
          </p:cNvPicPr>
          <p:nvPr/>
        </p:nvPicPr>
        <p:blipFill rotWithShape="1">
          <a:blip r:embed="rId2" cstate="screen">
            <a:alphaModFix amt="3000"/>
            <a:extLst>
              <a:ext uri="{28A0092B-C50C-407E-A947-70E740481C1C}">
                <a14:useLocalDpi xmlns:a14="http://schemas.microsoft.com/office/drawing/2010/main"/>
              </a:ext>
            </a:extLst>
          </a:blip>
          <a:srcRect/>
          <a:stretch/>
        </p:blipFill>
        <p:spPr>
          <a:xfrm>
            <a:off x="5280443" y="1143650"/>
            <a:ext cx="4882460" cy="4953057"/>
          </a:xfrm>
          <a:prstGeom prst="rect">
            <a:avLst/>
          </a:prstGeom>
        </p:spPr>
      </p:pic>
      <p:sp>
        <p:nvSpPr>
          <p:cNvPr id="2" name="Title 1">
            <a:extLst>
              <a:ext uri="{FF2B5EF4-FFF2-40B4-BE49-F238E27FC236}">
                <a16:creationId xmlns:a16="http://schemas.microsoft.com/office/drawing/2014/main" id="{7A9FE7A4-8CF5-409C-BCFC-6C90E9007378}"/>
              </a:ext>
            </a:extLst>
          </p:cNvPr>
          <p:cNvSpPr>
            <a:spLocks noGrp="1"/>
          </p:cNvSpPr>
          <p:nvPr>
            <p:ph type="title"/>
          </p:nvPr>
        </p:nvSpPr>
        <p:spPr/>
        <p:txBody>
          <a:bodyPr>
            <a:normAutofit/>
          </a:bodyPr>
          <a:lstStyle/>
          <a:p>
            <a:r>
              <a:rPr lang="en-CA" sz="3200" dirty="0">
                <a:latin typeface="Arial" panose="020B0604020202020204" pitchFamily="34" charset="0"/>
                <a:ea typeface="Calibri" panose="020F0502020204030204" pitchFamily="34" charset="0"/>
              </a:rPr>
              <a:t>A global shift</a:t>
            </a:r>
            <a:endParaRPr lang="en-CA" sz="3200" dirty="0"/>
          </a:p>
        </p:txBody>
      </p:sp>
      <p:sp>
        <p:nvSpPr>
          <p:cNvPr id="4" name="Slide Number Placeholder 3">
            <a:extLst>
              <a:ext uri="{FF2B5EF4-FFF2-40B4-BE49-F238E27FC236}">
                <a16:creationId xmlns:a16="http://schemas.microsoft.com/office/drawing/2014/main" id="{5425195F-C0DA-4F96-9E5C-9FDD13F48100}"/>
              </a:ext>
            </a:extLst>
          </p:cNvPr>
          <p:cNvSpPr>
            <a:spLocks noGrp="1"/>
          </p:cNvSpPr>
          <p:nvPr>
            <p:ph type="sldNum" sz="quarter" idx="4"/>
          </p:nvPr>
        </p:nvSpPr>
        <p:spPr/>
        <p:txBody>
          <a:bodyPr/>
          <a:lstStyle/>
          <a:p>
            <a:fld id="{B266F0CF-D303-475F-943A-730B13ED5BD8}" type="slidenum">
              <a:rPr lang="en-CA" smtClean="0"/>
              <a:t>5</a:t>
            </a:fld>
            <a:endParaRPr lang="en-CA" dirty="0"/>
          </a:p>
        </p:txBody>
      </p:sp>
      <p:sp>
        <p:nvSpPr>
          <p:cNvPr id="8" name="TextBox 7">
            <a:extLst>
              <a:ext uri="{FF2B5EF4-FFF2-40B4-BE49-F238E27FC236}">
                <a16:creationId xmlns:a16="http://schemas.microsoft.com/office/drawing/2014/main" id="{B4F977F5-0D3B-4D39-9AB7-4209E8079AE6}"/>
              </a:ext>
            </a:extLst>
          </p:cNvPr>
          <p:cNvSpPr txBox="1"/>
          <p:nvPr/>
        </p:nvSpPr>
        <p:spPr>
          <a:xfrm>
            <a:off x="2461160" y="988690"/>
            <a:ext cx="9396543" cy="4524315"/>
          </a:xfrm>
          <a:prstGeom prst="rect">
            <a:avLst/>
          </a:prstGeom>
          <a:noFill/>
        </p:spPr>
        <p:txBody>
          <a:bodyPr wrap="square">
            <a:spAutoFit/>
          </a:bodyPr>
          <a:lstStyle/>
          <a:p>
            <a:pPr marL="742950" marR="0" lvl="1" indent="-285750" fontAlgn="base">
              <a:spcBef>
                <a:spcPts val="0"/>
              </a:spcBef>
              <a:spcAft>
                <a:spcPts val="0"/>
              </a:spcAft>
              <a:buFont typeface="Symbol" panose="05050102010706020507" pitchFamily="18" charset="2"/>
              <a:buChar char=""/>
            </a:pPr>
            <a:r>
              <a:rPr lang="en-US" sz="2400">
                <a:effectLst/>
                <a:latin typeface="Arial" panose="020B0604020202020204" pitchFamily="34" charset="0"/>
                <a:ea typeface="Times New Roman" panose="02020603050405020304" pitchFamily="18" charset="0"/>
              </a:rPr>
              <a:t>We are shifting into a worker-centric world, in which successful organizations will be those who put </a:t>
            </a:r>
            <a:r>
              <a:rPr lang="en-US" sz="2400" b="1">
                <a:effectLst/>
                <a:latin typeface="Arial" panose="020B0604020202020204" pitchFamily="34" charset="0"/>
                <a:ea typeface="Times New Roman" panose="02020603050405020304" pitchFamily="18" charset="0"/>
              </a:rPr>
              <a:t>"people first"</a:t>
            </a:r>
            <a:r>
              <a:rPr lang="en-US" sz="2400">
                <a:solidFill>
                  <a:srgbClr val="000000"/>
                </a:solidFill>
                <a:effectLst/>
                <a:latin typeface="Arial" panose="020B0604020202020204" pitchFamily="34" charset="0"/>
                <a:ea typeface="Times New Roman" panose="02020603050405020304" pitchFamily="18" charset="0"/>
              </a:rPr>
              <a:t>;</a:t>
            </a:r>
          </a:p>
          <a:p>
            <a:pPr marR="0" lvl="1" fontAlgn="base">
              <a:spcBef>
                <a:spcPts val="0"/>
              </a:spcBef>
              <a:spcAft>
                <a:spcPts val="0"/>
              </a:spcAft>
            </a:pPr>
            <a:endParaRPr lang="en-CA" sz="240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Symbol" panose="05050102010706020507" pitchFamily="18" charset="2"/>
              <a:buChar char=""/>
            </a:pPr>
            <a:r>
              <a:rPr lang="en-US" sz="2400">
                <a:effectLst/>
                <a:latin typeface="Arial" panose="020B0604020202020204" pitchFamily="34" charset="0"/>
                <a:ea typeface="Times New Roman" panose="02020603050405020304" pitchFamily="18" charset="0"/>
              </a:rPr>
              <a:t>Real estate needs are becoming </a:t>
            </a:r>
            <a:r>
              <a:rPr lang="en-US" sz="2400" b="1">
                <a:effectLst/>
                <a:latin typeface="Arial" panose="020B0604020202020204" pitchFamily="34" charset="0"/>
                <a:ea typeface="Times New Roman" panose="02020603050405020304" pitchFamily="18" charset="0"/>
              </a:rPr>
              <a:t>more sophisticated </a:t>
            </a:r>
            <a:r>
              <a:rPr lang="en-US" sz="2400">
                <a:effectLst/>
                <a:latin typeface="Arial" panose="020B0604020202020204" pitchFamily="34" charset="0"/>
                <a:ea typeface="Times New Roman" panose="02020603050405020304" pitchFamily="18" charset="0"/>
              </a:rPr>
              <a:t>and </a:t>
            </a:r>
            <a:r>
              <a:rPr lang="en-US" sz="2400" b="1">
                <a:effectLst/>
                <a:latin typeface="Arial" panose="020B0604020202020204" pitchFamily="34" charset="0"/>
                <a:ea typeface="Times New Roman" panose="02020603050405020304" pitchFamily="18" charset="0"/>
              </a:rPr>
              <a:t>complex</a:t>
            </a:r>
            <a:r>
              <a:rPr lang="en-US" sz="2400">
                <a:effectLst/>
                <a:latin typeface="Arial" panose="020B0604020202020204" pitchFamily="34" charset="0"/>
                <a:ea typeface="Times New Roman" panose="02020603050405020304" pitchFamily="18" charset="0"/>
              </a:rPr>
              <a:t>, and investing in </a:t>
            </a:r>
            <a:r>
              <a:rPr lang="en-US" sz="2400" b="1">
                <a:effectLst/>
                <a:latin typeface="Arial" panose="020B0604020202020204" pitchFamily="34" charset="0"/>
                <a:ea typeface="Times New Roman" panose="02020603050405020304" pitchFamily="18" charset="0"/>
              </a:rPr>
              <a:t>quality space </a:t>
            </a:r>
            <a:r>
              <a:rPr lang="en-US" sz="2400">
                <a:effectLst/>
                <a:latin typeface="Arial" panose="020B0604020202020204" pitchFamily="34" charset="0"/>
                <a:ea typeface="Times New Roman" panose="02020603050405020304" pitchFamily="18" charset="0"/>
              </a:rPr>
              <a:t>will be a greater priority than expanding total footprint</a:t>
            </a:r>
            <a:r>
              <a:rPr lang="en-US" sz="2400">
                <a:solidFill>
                  <a:srgbClr val="000000"/>
                </a:solidFill>
                <a:effectLst/>
                <a:latin typeface="Arial" panose="020B0604020202020204" pitchFamily="34" charset="0"/>
                <a:ea typeface="Times New Roman" panose="02020603050405020304" pitchFamily="18" charset="0"/>
              </a:rPr>
              <a:t>;</a:t>
            </a:r>
          </a:p>
          <a:p>
            <a:pPr marR="0" lvl="1" fontAlgn="base">
              <a:spcBef>
                <a:spcPts val="0"/>
              </a:spcBef>
              <a:spcAft>
                <a:spcPts val="0"/>
              </a:spcAft>
            </a:pPr>
            <a:endParaRPr lang="en-CA" sz="240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Symbol" panose="05050102010706020507" pitchFamily="18" charset="2"/>
              <a:buChar char=""/>
            </a:pPr>
            <a:r>
              <a:rPr lang="en-US" sz="2400" b="1">
                <a:solidFill>
                  <a:srgbClr val="000000"/>
                </a:solidFill>
                <a:effectLst/>
                <a:latin typeface="Arial" panose="020B0604020202020204" pitchFamily="34" charset="0"/>
                <a:ea typeface="Times New Roman" panose="02020603050405020304" pitchFamily="18" charset="0"/>
              </a:rPr>
              <a:t>Environmental</a:t>
            </a:r>
            <a:r>
              <a:rPr lang="en-US" sz="2400">
                <a:solidFill>
                  <a:srgbClr val="000000"/>
                </a:solidFill>
                <a:effectLst/>
                <a:latin typeface="Arial" panose="020B0604020202020204" pitchFamily="34" charset="0"/>
                <a:ea typeface="Times New Roman" panose="02020603050405020304" pitchFamily="18" charset="0"/>
              </a:rPr>
              <a:t> and </a:t>
            </a:r>
            <a:r>
              <a:rPr lang="en-US" sz="2400" b="1">
                <a:solidFill>
                  <a:srgbClr val="000000"/>
                </a:solidFill>
                <a:effectLst/>
                <a:latin typeface="Arial" panose="020B0604020202020204" pitchFamily="34" charset="0"/>
                <a:ea typeface="Times New Roman" panose="02020603050405020304" pitchFamily="18" charset="0"/>
              </a:rPr>
              <a:t>social aspirations </a:t>
            </a:r>
            <a:r>
              <a:rPr lang="en-US" sz="2400">
                <a:solidFill>
                  <a:srgbClr val="000000"/>
                </a:solidFill>
                <a:effectLst/>
                <a:latin typeface="Arial" panose="020B0604020202020204" pitchFamily="34" charset="0"/>
                <a:ea typeface="Times New Roman" panose="02020603050405020304" pitchFamily="18" charset="0"/>
              </a:rPr>
              <a:t>will shape future portfolio transformation; </a:t>
            </a:r>
          </a:p>
          <a:p>
            <a:pPr marR="0" lvl="1" fontAlgn="base">
              <a:spcBef>
                <a:spcPts val="0"/>
              </a:spcBef>
              <a:spcAft>
                <a:spcPts val="0"/>
              </a:spcAft>
            </a:pPr>
            <a:endParaRPr lang="en-CA" sz="240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Symbol" panose="05050102010706020507" pitchFamily="18" charset="2"/>
              <a:buChar char=""/>
            </a:pPr>
            <a:r>
              <a:rPr lang="en-US" sz="2400" b="1">
                <a:effectLst/>
                <a:latin typeface="Arial" panose="020B0604020202020204" pitchFamily="34" charset="0"/>
                <a:ea typeface="Times New Roman" panose="02020603050405020304" pitchFamily="18" charset="0"/>
              </a:rPr>
              <a:t>Intelligent technology investments </a:t>
            </a:r>
            <a:r>
              <a:rPr lang="en-US" sz="2400">
                <a:effectLst/>
                <a:latin typeface="Arial" panose="020B0604020202020204" pitchFamily="34" charset="0"/>
                <a:ea typeface="Times New Roman" panose="02020603050405020304" pitchFamily="18" charset="0"/>
              </a:rPr>
              <a:t>are greater and needed more than ever</a:t>
            </a:r>
            <a:r>
              <a:rPr lang="en-US" sz="2400">
                <a:solidFill>
                  <a:srgbClr val="000000"/>
                </a:solidFill>
                <a:effectLst/>
                <a:latin typeface="Arial" panose="020B0604020202020204" pitchFamily="34" charset="0"/>
                <a:ea typeface="Times New Roman" panose="02020603050405020304" pitchFamily="18" charset="0"/>
              </a:rPr>
              <a:t>.</a:t>
            </a:r>
            <a:endParaRPr lang="en-CA" sz="2400" dirty="0">
              <a:effectLst/>
              <a:latin typeface="Times New Roman" panose="02020603050405020304" pitchFamily="18" charset="0"/>
              <a:ea typeface="Times New Roman" panose="02020603050405020304" pitchFamily="18" charset="0"/>
            </a:endParaRPr>
          </a:p>
        </p:txBody>
      </p:sp>
      <p:pic>
        <p:nvPicPr>
          <p:cNvPr id="10" name="Picture 9" descr="Shape, logo&#10;&#10;Description automatically generated">
            <a:extLst>
              <a:ext uri="{FF2B5EF4-FFF2-40B4-BE49-F238E27FC236}">
                <a16:creationId xmlns:a16="http://schemas.microsoft.com/office/drawing/2014/main" id="{3492D8A4-BA64-48DC-8F39-100B4A163B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5327" y="2190437"/>
            <a:ext cx="1671794" cy="1695967"/>
          </a:xfrm>
          <a:prstGeom prst="rect">
            <a:avLst/>
          </a:prstGeom>
        </p:spPr>
      </p:pic>
      <p:pic>
        <p:nvPicPr>
          <p:cNvPr id="11" name="Picture 10" descr="Shape, logo&#10;&#10;Description automatically generated">
            <a:extLst>
              <a:ext uri="{FF2B5EF4-FFF2-40B4-BE49-F238E27FC236}">
                <a16:creationId xmlns:a16="http://schemas.microsoft.com/office/drawing/2014/main" id="{BB9ADC21-0C31-480C-8C00-AFB445071D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1286" y="3815430"/>
            <a:ext cx="2259875" cy="1695967"/>
          </a:xfrm>
          <a:prstGeom prst="rect">
            <a:avLst/>
          </a:prstGeom>
        </p:spPr>
      </p:pic>
      <p:sp>
        <p:nvSpPr>
          <p:cNvPr id="9" name="TextBox 8">
            <a:extLst>
              <a:ext uri="{FF2B5EF4-FFF2-40B4-BE49-F238E27FC236}">
                <a16:creationId xmlns:a16="http://schemas.microsoft.com/office/drawing/2014/main" id="{4EA1882C-8DAA-4D72-AABF-B2C30F275773}"/>
              </a:ext>
            </a:extLst>
          </p:cNvPr>
          <p:cNvSpPr txBox="1"/>
          <p:nvPr/>
        </p:nvSpPr>
        <p:spPr>
          <a:xfrm>
            <a:off x="6881598" y="6046998"/>
            <a:ext cx="5231744" cy="338554"/>
          </a:xfrm>
          <a:prstGeom prst="rect">
            <a:avLst/>
          </a:prstGeom>
          <a:noFill/>
        </p:spPr>
        <p:txBody>
          <a:bodyPr wrap="square">
            <a:spAutoFit/>
          </a:bodyPr>
          <a:lstStyle/>
          <a:p>
            <a:r>
              <a:rPr lang="en-US" sz="1600" dirty="0">
                <a:effectLst/>
                <a:ea typeface="Times New Roman" panose="02020603050405020304" pitchFamily="18" charset="0"/>
              </a:rPr>
              <a:t>Source: </a:t>
            </a:r>
            <a:r>
              <a:rPr lang="en-US" sz="1600" dirty="0">
                <a:effectLst/>
                <a:ea typeface="Times New Roman" panose="02020603050405020304" pitchFamily="18" charset="0"/>
                <a:hlinkClick r:id="rId4"/>
              </a:rPr>
              <a:t>JLL Future of Work Global Survey, March 2022</a:t>
            </a:r>
            <a:endParaRPr lang="en-CA" sz="1600" dirty="0"/>
          </a:p>
        </p:txBody>
      </p:sp>
    </p:spTree>
    <p:extLst>
      <p:ext uri="{BB962C8B-B14F-4D97-AF65-F5344CB8AC3E}">
        <p14:creationId xmlns:p14="http://schemas.microsoft.com/office/powerpoint/2010/main" val="270371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iagram&#10;&#10;Description automatically generated">
            <a:extLst>
              <a:ext uri="{FF2B5EF4-FFF2-40B4-BE49-F238E27FC236}">
                <a16:creationId xmlns:a16="http://schemas.microsoft.com/office/drawing/2014/main" id="{A249AFFE-7993-4B2B-9FAD-36AF309B4EC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grpSp>
        <p:nvGrpSpPr>
          <p:cNvPr id="13" name="Group 12">
            <a:extLst>
              <a:ext uri="{FF2B5EF4-FFF2-40B4-BE49-F238E27FC236}">
                <a16:creationId xmlns:a16="http://schemas.microsoft.com/office/drawing/2014/main" id="{5327599D-DD58-4A6E-9AA1-2962FBC0D4EB}"/>
              </a:ext>
            </a:extLst>
          </p:cNvPr>
          <p:cNvGrpSpPr/>
          <p:nvPr/>
        </p:nvGrpSpPr>
        <p:grpSpPr>
          <a:xfrm>
            <a:off x="3722913" y="1019755"/>
            <a:ext cx="8469087" cy="1048755"/>
            <a:chOff x="446315" y="3078201"/>
            <a:chExt cx="11745685" cy="1048755"/>
          </a:xfrm>
        </p:grpSpPr>
        <p:sp>
          <p:nvSpPr>
            <p:cNvPr id="14" name="Rectangle: Rounded Corners 13">
              <a:extLst>
                <a:ext uri="{FF2B5EF4-FFF2-40B4-BE49-F238E27FC236}">
                  <a16:creationId xmlns:a16="http://schemas.microsoft.com/office/drawing/2014/main" id="{0993C066-8281-4E7C-B07A-084544568B51}"/>
                </a:ext>
              </a:extLst>
            </p:cNvPr>
            <p:cNvSpPr/>
            <p:nvPr/>
          </p:nvSpPr>
          <p:spPr>
            <a:xfrm>
              <a:off x="446315" y="3078201"/>
              <a:ext cx="11745683" cy="1048755"/>
            </a:xfrm>
            <a:prstGeom prst="round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CDD70BB2-E319-4C33-8040-8D66350AF2FD}"/>
                </a:ext>
              </a:extLst>
            </p:cNvPr>
            <p:cNvSpPr/>
            <p:nvPr/>
          </p:nvSpPr>
          <p:spPr>
            <a:xfrm>
              <a:off x="11353802" y="3078201"/>
              <a:ext cx="838198" cy="1048755"/>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2" name="Picture 11" descr="A picture containing indoor, floor, room, furniture&#10;&#10;Description automatically generated">
            <a:extLst>
              <a:ext uri="{FF2B5EF4-FFF2-40B4-BE49-F238E27FC236}">
                <a16:creationId xmlns:a16="http://schemas.microsoft.com/office/drawing/2014/main" id="{5D3AA04A-ACB9-4AEA-B1A9-0090E19A55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138" y="2318657"/>
            <a:ext cx="7804951" cy="3841275"/>
          </a:xfrm>
          <a:prstGeom prst="rect">
            <a:avLst/>
          </a:prstGeom>
          <a:effectLst>
            <a:softEdge rad="31750"/>
          </a:effectLst>
        </p:spPr>
      </p:pic>
      <p:sp>
        <p:nvSpPr>
          <p:cNvPr id="2" name="Title 1">
            <a:extLst>
              <a:ext uri="{FF2B5EF4-FFF2-40B4-BE49-F238E27FC236}">
                <a16:creationId xmlns:a16="http://schemas.microsoft.com/office/drawing/2014/main" id="{FA8EE64C-988E-43B0-843D-0FD9112C5A89}"/>
              </a:ext>
            </a:extLst>
          </p:cNvPr>
          <p:cNvSpPr>
            <a:spLocks noGrp="1"/>
          </p:cNvSpPr>
          <p:nvPr>
            <p:ph type="title"/>
          </p:nvPr>
        </p:nvSpPr>
        <p:spPr/>
        <p:txBody>
          <a:bodyPr>
            <a:normAutofit/>
          </a:bodyPr>
          <a:lstStyle/>
          <a:p>
            <a:r>
              <a:rPr lang="en-CA" sz="3200" dirty="0"/>
              <a:t>The post-pandemic reality </a:t>
            </a:r>
          </a:p>
        </p:txBody>
      </p:sp>
      <p:sp>
        <p:nvSpPr>
          <p:cNvPr id="4" name="Slide Number Placeholder 3">
            <a:extLst>
              <a:ext uri="{FF2B5EF4-FFF2-40B4-BE49-F238E27FC236}">
                <a16:creationId xmlns:a16="http://schemas.microsoft.com/office/drawing/2014/main" id="{79EE844B-5166-4F25-AED4-2B04733BEC52}"/>
              </a:ext>
            </a:extLst>
          </p:cNvPr>
          <p:cNvSpPr>
            <a:spLocks noGrp="1"/>
          </p:cNvSpPr>
          <p:nvPr>
            <p:ph type="sldNum" sz="quarter" idx="4"/>
          </p:nvPr>
        </p:nvSpPr>
        <p:spPr/>
        <p:txBody>
          <a:bodyPr/>
          <a:lstStyle/>
          <a:p>
            <a:fld id="{B266F0CF-D303-475F-943A-730B13ED5BD8}" type="slidenum">
              <a:rPr lang="en-CA" smtClean="0"/>
              <a:t>6</a:t>
            </a:fld>
            <a:endParaRPr lang="en-CA" dirty="0"/>
          </a:p>
        </p:txBody>
      </p:sp>
      <p:sp>
        <p:nvSpPr>
          <p:cNvPr id="9" name="TextBox 8">
            <a:extLst>
              <a:ext uri="{FF2B5EF4-FFF2-40B4-BE49-F238E27FC236}">
                <a16:creationId xmlns:a16="http://schemas.microsoft.com/office/drawing/2014/main" id="{13B16506-C997-417A-8205-858545B846B4}"/>
              </a:ext>
            </a:extLst>
          </p:cNvPr>
          <p:cNvSpPr txBox="1"/>
          <p:nvPr/>
        </p:nvSpPr>
        <p:spPr>
          <a:xfrm>
            <a:off x="3971109" y="1104815"/>
            <a:ext cx="6133010" cy="892552"/>
          </a:xfrm>
          <a:prstGeom prst="rect">
            <a:avLst/>
          </a:prstGeom>
          <a:noFill/>
        </p:spPr>
        <p:txBody>
          <a:bodyPr wrap="square">
            <a:spAutoFit/>
          </a:bodyPr>
          <a:lstStyle/>
          <a:p>
            <a:r>
              <a:rPr lang="en-CA" sz="2400" b="1" dirty="0">
                <a:solidFill>
                  <a:schemeClr val="bg1">
                    <a:lumMod val="10000"/>
                  </a:schemeClr>
                </a:solidFill>
                <a:effectLst/>
                <a:latin typeface="Arial" panose="020B0604020202020204" pitchFamily="34" charset="0"/>
                <a:ea typeface="Calibri" panose="020F0502020204030204" pitchFamily="34" charset="0"/>
              </a:rPr>
              <a:t>“Hybrid work is here to stay.”</a:t>
            </a:r>
            <a:r>
              <a:rPr lang="en-CA" sz="2400" dirty="0">
                <a:solidFill>
                  <a:schemeClr val="bg1">
                    <a:lumMod val="10000"/>
                  </a:schemeClr>
                </a:solidFill>
                <a:effectLst/>
                <a:latin typeface="Arial" panose="020B0604020202020204" pitchFamily="34" charset="0"/>
                <a:ea typeface="Calibri" panose="020F0502020204030204" pitchFamily="34" charset="0"/>
              </a:rPr>
              <a:t> </a:t>
            </a:r>
          </a:p>
          <a:p>
            <a:endParaRPr lang="en-CA" sz="800" dirty="0">
              <a:solidFill>
                <a:schemeClr val="bg1">
                  <a:lumMod val="10000"/>
                </a:schemeClr>
              </a:solidFill>
              <a:effectLst/>
              <a:latin typeface="Arial" panose="020B0604020202020204" pitchFamily="34" charset="0"/>
              <a:ea typeface="Calibri" panose="020F0502020204030204" pitchFamily="34" charset="0"/>
            </a:endParaRPr>
          </a:p>
          <a:p>
            <a:r>
              <a:rPr lang="en-CA" dirty="0">
                <a:solidFill>
                  <a:schemeClr val="bg1">
                    <a:lumMod val="10000"/>
                  </a:schemeClr>
                </a:solidFill>
                <a:latin typeface="Arial" panose="020B0604020202020204" pitchFamily="34" charset="0"/>
              </a:rPr>
              <a:t>   The Honourable Mona Fortier, Treasury Board President</a:t>
            </a:r>
            <a:endParaRPr lang="en-CA" dirty="0">
              <a:solidFill>
                <a:schemeClr val="bg1">
                  <a:lumMod val="10000"/>
                </a:schemeClr>
              </a:solidFill>
            </a:endParaRPr>
          </a:p>
        </p:txBody>
      </p:sp>
    </p:spTree>
    <p:extLst>
      <p:ext uri="{BB962C8B-B14F-4D97-AF65-F5344CB8AC3E}">
        <p14:creationId xmlns:p14="http://schemas.microsoft.com/office/powerpoint/2010/main" val="101380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B12A-B9EB-4C67-9CF7-DBB0F87B193F}"/>
              </a:ext>
            </a:extLst>
          </p:cNvPr>
          <p:cNvSpPr>
            <a:spLocks noGrp="1"/>
          </p:cNvSpPr>
          <p:nvPr>
            <p:ph type="title"/>
          </p:nvPr>
        </p:nvSpPr>
        <p:spPr/>
        <p:txBody>
          <a:bodyPr>
            <a:normAutofit/>
          </a:bodyPr>
          <a:lstStyle/>
          <a:p>
            <a:r>
              <a:rPr lang="en-CA" sz="3200" dirty="0"/>
              <a:t>Meanwhile at PSPC</a:t>
            </a:r>
          </a:p>
        </p:txBody>
      </p:sp>
      <p:sp>
        <p:nvSpPr>
          <p:cNvPr id="4" name="Slide Number Placeholder 3">
            <a:extLst>
              <a:ext uri="{FF2B5EF4-FFF2-40B4-BE49-F238E27FC236}">
                <a16:creationId xmlns:a16="http://schemas.microsoft.com/office/drawing/2014/main" id="{F9B0EA1E-CBBB-4C6C-B211-D14FB1947AF9}"/>
              </a:ext>
            </a:extLst>
          </p:cNvPr>
          <p:cNvSpPr>
            <a:spLocks noGrp="1"/>
          </p:cNvSpPr>
          <p:nvPr>
            <p:ph type="sldNum" sz="quarter" idx="4"/>
          </p:nvPr>
        </p:nvSpPr>
        <p:spPr/>
        <p:txBody>
          <a:bodyPr/>
          <a:lstStyle/>
          <a:p>
            <a:fld id="{B266F0CF-D303-475F-943A-730B13ED5BD8}" type="slidenum">
              <a:rPr lang="en-CA" smtClean="0"/>
              <a:t>7</a:t>
            </a:fld>
            <a:endParaRPr lang="en-CA" dirty="0"/>
          </a:p>
        </p:txBody>
      </p:sp>
      <p:pic>
        <p:nvPicPr>
          <p:cNvPr id="10" name="Picture 9" descr="People can be seen working at individual desks and in the lobby of  PSPC's Terrace de la Chaudière office  Cork wood panels in the ceiling help absorb sound in the lobby and a roll-up garage-style door allows the area to host large meetings with some fresh air and light.">
            <a:extLst>
              <a:ext uri="{FF2B5EF4-FFF2-40B4-BE49-F238E27FC236}">
                <a16:creationId xmlns:a16="http://schemas.microsoft.com/office/drawing/2014/main" id="{406636AF-858A-4AD2-89D5-29FF067F490D}"/>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600" y="1225558"/>
            <a:ext cx="12192600" cy="4701852"/>
          </a:xfrm>
          <a:prstGeom prst="rect">
            <a:avLst/>
          </a:prstGeom>
        </p:spPr>
      </p:pic>
    </p:spTree>
    <p:extLst>
      <p:ext uri="{BB962C8B-B14F-4D97-AF65-F5344CB8AC3E}">
        <p14:creationId xmlns:p14="http://schemas.microsoft.com/office/powerpoint/2010/main" val="82329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descr="A picture containing diagram&#10;&#10;Description automatically generated">
            <a:extLst>
              <a:ext uri="{FF2B5EF4-FFF2-40B4-BE49-F238E27FC236}">
                <a16:creationId xmlns:a16="http://schemas.microsoft.com/office/drawing/2014/main" id="{66520EEA-4244-4A27-A015-8E2A7FDEFA46}"/>
              </a:ext>
            </a:extLst>
          </p:cNvPr>
          <p:cNvPicPr>
            <a:picLocks noChangeAspect="1"/>
          </p:cNvPicPr>
          <p:nvPr/>
        </p:nvPicPr>
        <p:blipFill rotWithShape="1">
          <a:blip r:embed="rId2" cstate="screen">
            <a:alphaModFix amt="32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2345417"/>
            <a:ext cx="12191999" cy="3239020"/>
          </a:xfrm>
          <a:prstGeom prst="rect">
            <a:avLst/>
          </a:prstGeom>
        </p:spPr>
      </p:pic>
      <p:sp>
        <p:nvSpPr>
          <p:cNvPr id="4" name="Slide Number Placeholder 3">
            <a:extLst>
              <a:ext uri="{FF2B5EF4-FFF2-40B4-BE49-F238E27FC236}">
                <a16:creationId xmlns:a16="http://schemas.microsoft.com/office/drawing/2014/main" id="{E22AE382-944C-4D01-9453-7F33F5CABAB0}"/>
              </a:ext>
            </a:extLst>
          </p:cNvPr>
          <p:cNvSpPr>
            <a:spLocks noGrp="1"/>
          </p:cNvSpPr>
          <p:nvPr>
            <p:ph type="sldNum" sz="quarter" idx="4"/>
          </p:nvPr>
        </p:nvSpPr>
        <p:spPr/>
        <p:txBody>
          <a:bodyPr/>
          <a:lstStyle/>
          <a:p>
            <a:fld id="{B266F0CF-D303-475F-943A-730B13ED5BD8}" type="slidenum">
              <a:rPr lang="en-CA" smtClean="0"/>
              <a:t>8</a:t>
            </a:fld>
            <a:endParaRPr lang="en-CA" dirty="0"/>
          </a:p>
        </p:txBody>
      </p:sp>
      <p:sp>
        <p:nvSpPr>
          <p:cNvPr id="5" name="Title 1">
            <a:extLst>
              <a:ext uri="{FF2B5EF4-FFF2-40B4-BE49-F238E27FC236}">
                <a16:creationId xmlns:a16="http://schemas.microsoft.com/office/drawing/2014/main" id="{A284235F-42E7-456E-BD73-B0F8C690FEF9}"/>
              </a:ext>
            </a:extLst>
          </p:cNvPr>
          <p:cNvSpPr>
            <a:spLocks noGrp="1"/>
          </p:cNvSpPr>
          <p:nvPr>
            <p:ph type="title"/>
          </p:nvPr>
        </p:nvSpPr>
        <p:spPr>
          <a:xfrm>
            <a:off x="201613" y="147638"/>
            <a:ext cx="11503025" cy="547687"/>
          </a:xfrm>
        </p:spPr>
        <p:txBody>
          <a:bodyPr>
            <a:normAutofit/>
          </a:bodyPr>
          <a:lstStyle/>
          <a:p>
            <a:r>
              <a:rPr lang="en-CA" sz="3200" dirty="0">
                <a:effectLst/>
                <a:latin typeface="Arial" panose="020B0604020202020204" pitchFamily="34" charset="0"/>
                <a:ea typeface="Calibri" panose="020F0502020204030204" pitchFamily="34" charset="0"/>
              </a:rPr>
              <a:t>The Hybrid Model</a:t>
            </a:r>
            <a:endParaRPr lang="en-CA" sz="3200" dirty="0"/>
          </a:p>
        </p:txBody>
      </p:sp>
      <p:sp>
        <p:nvSpPr>
          <p:cNvPr id="7" name="Rectangle: Top Corners Rounded 6">
            <a:extLst>
              <a:ext uri="{FF2B5EF4-FFF2-40B4-BE49-F238E27FC236}">
                <a16:creationId xmlns:a16="http://schemas.microsoft.com/office/drawing/2014/main" id="{70870B9B-860B-4897-B920-9C35C8A711F8}"/>
              </a:ext>
              <a:ext uri="{C183D7F6-B498-43B3-948B-1728B52AA6E4}">
                <adec:decorative xmlns:adec="http://schemas.microsoft.com/office/drawing/2017/decorative" val="1"/>
              </a:ext>
            </a:extLst>
          </p:cNvPr>
          <p:cNvSpPr/>
          <p:nvPr/>
        </p:nvSpPr>
        <p:spPr>
          <a:xfrm rot="16200000">
            <a:off x="5880826" y="-4239051"/>
            <a:ext cx="758686" cy="11863667"/>
          </a:xfrm>
          <a:prstGeom prst="round2SameRect">
            <a:avLst>
              <a:gd name="adj1" fmla="val 10530"/>
              <a:gd name="adj2" fmla="val 0"/>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7975BFDF-1E60-40DF-8875-F16B82D5FEAB}"/>
              </a:ext>
            </a:extLst>
          </p:cNvPr>
          <p:cNvSpPr txBox="1"/>
          <p:nvPr/>
        </p:nvSpPr>
        <p:spPr>
          <a:xfrm>
            <a:off x="507069" y="1497349"/>
            <a:ext cx="11506200" cy="338554"/>
          </a:xfrm>
          <a:prstGeom prst="rect">
            <a:avLst/>
          </a:prstGeom>
          <a:noFill/>
        </p:spPr>
        <p:txBody>
          <a:bodyPr wrap="square">
            <a:spAutoFit/>
          </a:bodyPr>
          <a:lstStyle/>
          <a:p>
            <a:r>
              <a:rPr lang="en-CA" sz="1600" dirty="0">
                <a:solidFill>
                  <a:schemeClr val="bg1"/>
                </a:solidFill>
              </a:rPr>
              <a:t>There is not a ‘one-size-fits-all’ solution for the variety of work functions across the Government of Canada.</a:t>
            </a:r>
          </a:p>
        </p:txBody>
      </p:sp>
      <p:sp>
        <p:nvSpPr>
          <p:cNvPr id="12" name="Content Placeholder 4">
            <a:extLst>
              <a:ext uri="{FF2B5EF4-FFF2-40B4-BE49-F238E27FC236}">
                <a16:creationId xmlns:a16="http://schemas.microsoft.com/office/drawing/2014/main" id="{604AEFE7-12BA-47BB-8AF6-AE311143850F}"/>
              </a:ext>
            </a:extLst>
          </p:cNvPr>
          <p:cNvSpPr>
            <a:spLocks noGrp="1"/>
          </p:cNvSpPr>
          <p:nvPr>
            <p:ph idx="1"/>
          </p:nvPr>
        </p:nvSpPr>
        <p:spPr>
          <a:xfrm>
            <a:off x="345617" y="2553944"/>
            <a:ext cx="6006021" cy="2748230"/>
          </a:xfrm>
        </p:spPr>
        <p:txBody>
          <a:bodyPr>
            <a:noAutofit/>
          </a:bodyPr>
          <a:lstStyle/>
          <a:p>
            <a:pPr marL="342900" marR="0" lvl="0" indent="-342900">
              <a:lnSpc>
                <a:spcPct val="107000"/>
              </a:lnSpc>
              <a:spcBef>
                <a:spcPts val="0"/>
              </a:spcBef>
              <a:spcAft>
                <a:spcPts val="800"/>
              </a:spcAft>
              <a:buSzPts val="1800"/>
              <a:buFont typeface="Symbol" panose="05050102010706020507" pitchFamily="18" charset="2"/>
              <a:buChar char=""/>
            </a:pPr>
            <a:r>
              <a:rPr lang="en-CA" sz="1800" dirty="0">
                <a:solidFill>
                  <a:schemeClr val="bg1">
                    <a:lumMod val="10000"/>
                  </a:schemeClr>
                </a:solidFill>
                <a:effectLst/>
                <a:latin typeface="Arial" panose="020B0604020202020204" pitchFamily="34" charset="0"/>
                <a:ea typeface="Times New Roman" panose="02020603050405020304" pitchFamily="18" charset="0"/>
              </a:rPr>
              <a:t>The implementation of a </a:t>
            </a:r>
            <a:r>
              <a:rPr lang="en-CA" sz="1800" b="1" dirty="0">
                <a:solidFill>
                  <a:schemeClr val="bg1">
                    <a:lumMod val="10000"/>
                  </a:schemeClr>
                </a:solidFill>
                <a:effectLst/>
                <a:latin typeface="Arial" panose="020B0604020202020204" pitchFamily="34" charset="0"/>
                <a:ea typeface="Times New Roman" panose="02020603050405020304" pitchFamily="18" charset="0"/>
              </a:rPr>
              <a:t>hybrid model </a:t>
            </a:r>
            <a:r>
              <a:rPr lang="en-CA" sz="1800" dirty="0">
                <a:solidFill>
                  <a:schemeClr val="bg1">
                    <a:lumMod val="10000"/>
                  </a:schemeClr>
                </a:solidFill>
                <a:effectLst/>
                <a:latin typeface="Arial" panose="020B0604020202020204" pitchFamily="34" charset="0"/>
                <a:ea typeface="Times New Roman" panose="02020603050405020304" pitchFamily="18" charset="0"/>
              </a:rPr>
              <a:t>allows for a combination of </a:t>
            </a:r>
            <a:r>
              <a:rPr lang="en-CA" sz="1800" b="1" dirty="0">
                <a:solidFill>
                  <a:schemeClr val="bg1">
                    <a:lumMod val="10000"/>
                  </a:schemeClr>
                </a:solidFill>
                <a:effectLst/>
                <a:latin typeface="Arial" panose="020B0604020202020204" pitchFamily="34" charset="0"/>
                <a:ea typeface="Times New Roman" panose="02020603050405020304" pitchFamily="18" charset="0"/>
              </a:rPr>
              <a:t>telework</a:t>
            </a:r>
            <a:r>
              <a:rPr lang="en-CA" sz="1800" dirty="0">
                <a:solidFill>
                  <a:schemeClr val="bg1">
                    <a:lumMod val="10000"/>
                  </a:schemeClr>
                </a:solidFill>
                <a:effectLst/>
                <a:latin typeface="Arial" panose="020B0604020202020204" pitchFamily="34" charset="0"/>
                <a:ea typeface="Times New Roman" panose="02020603050405020304" pitchFamily="18" charset="0"/>
              </a:rPr>
              <a:t> and the occupation of </a:t>
            </a:r>
            <a:r>
              <a:rPr lang="en-CA" sz="1800" b="1" dirty="0">
                <a:solidFill>
                  <a:schemeClr val="bg1">
                    <a:lumMod val="10000"/>
                  </a:schemeClr>
                </a:solidFill>
                <a:effectLst/>
                <a:latin typeface="Arial" panose="020B0604020202020204" pitchFamily="34" charset="0"/>
                <a:ea typeface="Times New Roman" panose="02020603050405020304" pitchFamily="18" charset="0"/>
              </a:rPr>
              <a:t>different workplaces</a:t>
            </a:r>
            <a:r>
              <a:rPr lang="en-CA" sz="1800" dirty="0">
                <a:solidFill>
                  <a:schemeClr val="bg1">
                    <a:lumMod val="10000"/>
                  </a:schemeClr>
                </a:solidFill>
                <a:effectLst/>
                <a:latin typeface="Arial" panose="020B0604020202020204" pitchFamily="34" charset="0"/>
                <a:ea typeface="Times New Roman" panose="02020603050405020304" pitchFamily="18" charset="0"/>
              </a:rPr>
              <a:t>, in a balanced way and according to employees’ realities.</a:t>
            </a:r>
          </a:p>
          <a:p>
            <a:pPr marL="342900" marR="0" lvl="0" indent="-342900">
              <a:lnSpc>
                <a:spcPct val="107000"/>
              </a:lnSpc>
              <a:spcBef>
                <a:spcPts val="0"/>
              </a:spcBef>
              <a:spcAft>
                <a:spcPts val="800"/>
              </a:spcAft>
              <a:buSzPts val="1800"/>
              <a:buFont typeface="Symbol" panose="05050102010706020507" pitchFamily="18" charset="2"/>
              <a:buChar char=""/>
            </a:pPr>
            <a:r>
              <a:rPr lang="en-CA" sz="1800" dirty="0">
                <a:solidFill>
                  <a:schemeClr val="bg1">
                    <a:lumMod val="10000"/>
                  </a:schemeClr>
                </a:solidFill>
                <a:effectLst/>
                <a:latin typeface="Arial" panose="020B0604020202020204" pitchFamily="34" charset="0"/>
                <a:ea typeface="Times New Roman" panose="02020603050405020304" pitchFamily="18" charset="0"/>
              </a:rPr>
              <a:t>While PSPC, departments, and agencies plan and work toward returning to the workplace, we are also identifying </a:t>
            </a:r>
            <a:r>
              <a:rPr lang="en-CA" sz="1800" b="1" dirty="0">
                <a:solidFill>
                  <a:schemeClr val="bg1">
                    <a:lumMod val="10000"/>
                  </a:schemeClr>
                </a:solidFill>
                <a:effectLst/>
                <a:latin typeface="Arial" panose="020B0604020202020204" pitchFamily="34" charset="0"/>
                <a:ea typeface="Times New Roman" panose="02020603050405020304" pitchFamily="18" charset="0"/>
              </a:rPr>
              <a:t>opportunities</a:t>
            </a:r>
            <a:r>
              <a:rPr lang="en-CA" sz="1800" dirty="0">
                <a:solidFill>
                  <a:schemeClr val="bg1">
                    <a:lumMod val="10000"/>
                  </a:schemeClr>
                </a:solidFill>
                <a:effectLst/>
                <a:latin typeface="Arial" panose="020B0604020202020204" pitchFamily="34" charset="0"/>
                <a:ea typeface="Times New Roman" panose="02020603050405020304" pitchFamily="18" charset="0"/>
              </a:rPr>
              <a:t> and developing longer term plans and strategies to implement the hybrid model.</a:t>
            </a:r>
            <a:endParaRPr lang="en-CA" sz="1800" dirty="0">
              <a:solidFill>
                <a:schemeClr val="bg1">
                  <a:lumMod val="10000"/>
                </a:schemeClr>
              </a:solidFill>
              <a:effectLst/>
              <a:ea typeface="Calibri" panose="020F0502020204030204" pitchFamily="34" charset="0"/>
              <a:cs typeface="Times New Roman" panose="02020603050405020304" pitchFamily="18" charset="0"/>
            </a:endParaRPr>
          </a:p>
        </p:txBody>
      </p:sp>
      <p:pic>
        <p:nvPicPr>
          <p:cNvPr id="3" name="Picture 2" descr="Shape&#10;&#10;Description automatically generated">
            <a:extLst>
              <a:ext uri="{FF2B5EF4-FFF2-40B4-BE49-F238E27FC236}">
                <a16:creationId xmlns:a16="http://schemas.microsoft.com/office/drawing/2014/main" id="{A328AF75-E495-453D-BA4B-A8C219B61A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8825" y="2518054"/>
            <a:ext cx="4857558" cy="3239020"/>
          </a:xfrm>
          <a:prstGeom prst="rect">
            <a:avLst/>
          </a:prstGeom>
        </p:spPr>
      </p:pic>
    </p:spTree>
    <p:extLst>
      <p:ext uri="{BB962C8B-B14F-4D97-AF65-F5344CB8AC3E}">
        <p14:creationId xmlns:p14="http://schemas.microsoft.com/office/powerpoint/2010/main" val="355125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iagram&#10;&#10;Description automatically generated">
            <a:extLst>
              <a:ext uri="{FF2B5EF4-FFF2-40B4-BE49-F238E27FC236}">
                <a16:creationId xmlns:a16="http://schemas.microsoft.com/office/drawing/2014/main" id="{7FE1FE16-39F7-4374-B8FE-68C4BD47E038}"/>
              </a:ext>
            </a:extLst>
          </p:cNvPr>
          <p:cNvPicPr>
            <a:picLocks noChangeAspect="1"/>
          </p:cNvPicPr>
          <p:nvPr/>
        </p:nvPicPr>
        <p:blipFill rotWithShape="1">
          <a:blip r:embed="rId2" cstate="screen">
            <a:alphaModFix amt="20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2345417"/>
            <a:ext cx="12191999" cy="3239020"/>
          </a:xfrm>
          <a:prstGeom prst="rect">
            <a:avLst/>
          </a:prstGeom>
        </p:spPr>
      </p:pic>
      <p:sp>
        <p:nvSpPr>
          <p:cNvPr id="4" name="Slide Number Placeholder 3">
            <a:extLst>
              <a:ext uri="{FF2B5EF4-FFF2-40B4-BE49-F238E27FC236}">
                <a16:creationId xmlns:a16="http://schemas.microsoft.com/office/drawing/2014/main" id="{29FE2097-CB7C-4B16-9DC1-BDFD3185EF26}"/>
              </a:ext>
            </a:extLst>
          </p:cNvPr>
          <p:cNvSpPr>
            <a:spLocks noGrp="1"/>
          </p:cNvSpPr>
          <p:nvPr>
            <p:ph type="sldNum" sz="quarter" idx="4"/>
          </p:nvPr>
        </p:nvSpPr>
        <p:spPr/>
        <p:txBody>
          <a:bodyPr/>
          <a:lstStyle/>
          <a:p>
            <a:fld id="{B266F0CF-D303-475F-943A-730B13ED5BD8}" type="slidenum">
              <a:rPr lang="en-CA" smtClean="0"/>
              <a:t>9</a:t>
            </a:fld>
            <a:endParaRPr lang="en-CA" dirty="0"/>
          </a:p>
        </p:txBody>
      </p:sp>
      <p:sp>
        <p:nvSpPr>
          <p:cNvPr id="5" name="Rectangle: Top Corners Rounded 4">
            <a:extLst>
              <a:ext uri="{FF2B5EF4-FFF2-40B4-BE49-F238E27FC236}">
                <a16:creationId xmlns:a16="http://schemas.microsoft.com/office/drawing/2014/main" id="{8F06181A-B7D8-43E3-BB5B-640428C7CCB0}"/>
              </a:ext>
            </a:extLst>
          </p:cNvPr>
          <p:cNvSpPr/>
          <p:nvPr/>
        </p:nvSpPr>
        <p:spPr>
          <a:xfrm rot="5400000">
            <a:off x="5144403" y="-44222"/>
            <a:ext cx="924233" cy="11213043"/>
          </a:xfrm>
          <a:prstGeom prst="round2SameRect">
            <a:avLst>
              <a:gd name="adj1" fmla="val 29433"/>
              <a:gd name="adj2" fmla="val 0"/>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Icon&#10;&#10;Description automatically generated">
            <a:extLst>
              <a:ext uri="{FF2B5EF4-FFF2-40B4-BE49-F238E27FC236}">
                <a16:creationId xmlns:a16="http://schemas.microsoft.com/office/drawing/2014/main" id="{6444DC8C-015C-405E-8CF0-434CC217D4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4964" y="5112300"/>
            <a:ext cx="900000" cy="900000"/>
          </a:xfrm>
          <a:prstGeom prst="rect">
            <a:avLst/>
          </a:prstGeom>
        </p:spPr>
      </p:pic>
      <p:pic>
        <p:nvPicPr>
          <p:cNvPr id="11" name="Picture 10" descr="Icon&#10;&#10;Description automatically generated">
            <a:extLst>
              <a:ext uri="{FF2B5EF4-FFF2-40B4-BE49-F238E27FC236}">
                <a16:creationId xmlns:a16="http://schemas.microsoft.com/office/drawing/2014/main" id="{7449FE10-4EF0-4036-B373-4331F280EA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8103" y="5076300"/>
            <a:ext cx="972000" cy="972000"/>
          </a:xfrm>
          <a:prstGeom prst="rect">
            <a:avLst/>
          </a:prstGeom>
        </p:spPr>
      </p:pic>
      <p:pic>
        <p:nvPicPr>
          <p:cNvPr id="13" name="Picture 12" descr="Icon&#10;&#10;Description automatically generated">
            <a:extLst>
              <a:ext uri="{FF2B5EF4-FFF2-40B4-BE49-F238E27FC236}">
                <a16:creationId xmlns:a16="http://schemas.microsoft.com/office/drawing/2014/main" id="{7A9CCACB-A8E7-46D6-B824-0213E9592B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73242" y="5094300"/>
            <a:ext cx="936000" cy="936000"/>
          </a:xfrm>
          <a:prstGeom prst="rect">
            <a:avLst/>
          </a:prstGeom>
        </p:spPr>
      </p:pic>
      <p:pic>
        <p:nvPicPr>
          <p:cNvPr id="15" name="Picture 14">
            <a:extLst>
              <a:ext uri="{FF2B5EF4-FFF2-40B4-BE49-F238E27FC236}">
                <a16:creationId xmlns:a16="http://schemas.microsoft.com/office/drawing/2014/main" id="{CF4E3671-3620-4ADC-B6C7-1D4AE97C508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632382" y="5195981"/>
            <a:ext cx="732639" cy="732639"/>
          </a:xfrm>
          <a:prstGeom prst="rect">
            <a:avLst/>
          </a:prstGeom>
        </p:spPr>
      </p:pic>
      <p:sp>
        <p:nvSpPr>
          <p:cNvPr id="16" name="Title 1">
            <a:extLst>
              <a:ext uri="{FF2B5EF4-FFF2-40B4-BE49-F238E27FC236}">
                <a16:creationId xmlns:a16="http://schemas.microsoft.com/office/drawing/2014/main" id="{5395CD01-C93C-408A-9EDE-C019B1A0BCA9}"/>
              </a:ext>
            </a:extLst>
          </p:cNvPr>
          <p:cNvSpPr>
            <a:spLocks noGrp="1"/>
          </p:cNvSpPr>
          <p:nvPr>
            <p:ph type="title"/>
          </p:nvPr>
        </p:nvSpPr>
        <p:spPr>
          <a:xfrm>
            <a:off x="201613" y="147638"/>
            <a:ext cx="11503025" cy="547687"/>
          </a:xfrm>
        </p:spPr>
        <p:txBody>
          <a:bodyPr>
            <a:normAutofit/>
          </a:bodyPr>
          <a:lstStyle/>
          <a:p>
            <a:r>
              <a:rPr lang="en-CA" sz="3200" dirty="0">
                <a:effectLst/>
                <a:latin typeface="Arial" panose="020B0604020202020204" pitchFamily="34" charset="0"/>
                <a:ea typeface="Calibri" panose="020F0502020204030204" pitchFamily="34" charset="0"/>
              </a:rPr>
              <a:t>Hybrid Model / </a:t>
            </a:r>
            <a:r>
              <a:rPr lang="en-CA" sz="3200" dirty="0" err="1">
                <a:effectLst/>
                <a:latin typeface="Arial" panose="020B0604020202020204" pitchFamily="34" charset="0"/>
                <a:ea typeface="Calibri" panose="020F0502020204030204" pitchFamily="34" charset="0"/>
              </a:rPr>
              <a:t>GCWorkplace</a:t>
            </a:r>
            <a:r>
              <a:rPr lang="en-CA" sz="3200" dirty="0">
                <a:effectLst/>
                <a:latin typeface="Arial" panose="020B0604020202020204" pitchFamily="34" charset="0"/>
                <a:ea typeface="Calibri" panose="020F0502020204030204" pitchFamily="34" charset="0"/>
              </a:rPr>
              <a:t> vision</a:t>
            </a:r>
            <a:endParaRPr lang="en-CA" sz="3200" dirty="0">
              <a:solidFill>
                <a:schemeClr val="bg1">
                  <a:lumMod val="75000"/>
                </a:schemeClr>
              </a:solidFill>
            </a:endParaRPr>
          </a:p>
        </p:txBody>
      </p:sp>
      <p:sp>
        <p:nvSpPr>
          <p:cNvPr id="18" name="TextBox 17">
            <a:extLst>
              <a:ext uri="{FF2B5EF4-FFF2-40B4-BE49-F238E27FC236}">
                <a16:creationId xmlns:a16="http://schemas.microsoft.com/office/drawing/2014/main" id="{77E51417-35D2-4970-9F17-6AB91FFEF6F8}"/>
              </a:ext>
            </a:extLst>
          </p:cNvPr>
          <p:cNvSpPr txBox="1"/>
          <p:nvPr/>
        </p:nvSpPr>
        <p:spPr>
          <a:xfrm>
            <a:off x="201613" y="1932363"/>
            <a:ext cx="11011428" cy="2677656"/>
          </a:xfrm>
          <a:prstGeom prst="rect">
            <a:avLst/>
          </a:prstGeom>
          <a:noFill/>
        </p:spPr>
        <p:txBody>
          <a:bodyPr wrap="square">
            <a:spAutoFit/>
          </a:bodyPr>
          <a:lstStyle/>
          <a:p>
            <a:pPr marL="285750" indent="-285750">
              <a:buFont typeface="Arial" panose="020B0604020202020204" pitchFamily="34" charset="0"/>
              <a:buChar char="•"/>
            </a:pPr>
            <a:r>
              <a:rPr lang="en-US" sz="2400" b="1" dirty="0" err="1">
                <a:solidFill>
                  <a:schemeClr val="bg1">
                    <a:lumMod val="10000"/>
                  </a:schemeClr>
                </a:solidFill>
                <a:effectLst/>
                <a:latin typeface="Arial" panose="020B0604020202020204" pitchFamily="34" charset="0"/>
                <a:ea typeface="Calibri" panose="020F0502020204030204" pitchFamily="34" charset="0"/>
              </a:rPr>
              <a:t>GCworkplace</a:t>
            </a:r>
            <a:r>
              <a:rPr lang="en-US" sz="2400" dirty="0">
                <a:solidFill>
                  <a:schemeClr val="bg1">
                    <a:lumMod val="10000"/>
                  </a:schemeClr>
                </a:solidFill>
                <a:effectLst/>
                <a:latin typeface="Arial" panose="020B0604020202020204" pitchFamily="34" charset="0"/>
                <a:ea typeface="Calibri" panose="020F0502020204030204" pitchFamily="34" charset="0"/>
              </a:rPr>
              <a:t> allows employees to experience the benefits of working together, such as developing healthy and solid relationships and team cohesion, mutual knowledge and experiences, brainstorming, or welcoming new employees into our teams. </a:t>
            </a:r>
          </a:p>
          <a:p>
            <a:pPr marL="285750" indent="-285750">
              <a:buFont typeface="Arial" panose="020B0604020202020204" pitchFamily="34" charset="0"/>
              <a:buChar char="•"/>
            </a:pPr>
            <a:r>
              <a:rPr lang="en-CA" sz="2400" b="1" dirty="0" err="1">
                <a:solidFill>
                  <a:schemeClr val="bg1">
                    <a:lumMod val="10000"/>
                  </a:schemeClr>
                </a:solidFill>
                <a:effectLst/>
                <a:latin typeface="Arial" panose="020B0604020202020204" pitchFamily="34" charset="0"/>
                <a:ea typeface="Calibri" panose="020F0502020204030204" pitchFamily="34" charset="0"/>
              </a:rPr>
              <a:t>GCcoworking</a:t>
            </a:r>
            <a:r>
              <a:rPr lang="en-CA" sz="2400" b="1" dirty="0">
                <a:solidFill>
                  <a:schemeClr val="bg1">
                    <a:lumMod val="10000"/>
                  </a:schemeClr>
                </a:solidFill>
                <a:effectLst/>
                <a:latin typeface="Arial" panose="020B0604020202020204" pitchFamily="34" charset="0"/>
                <a:ea typeface="Calibri" panose="020F0502020204030204" pitchFamily="34" charset="0"/>
              </a:rPr>
              <a:t> workspaces</a:t>
            </a:r>
            <a:r>
              <a:rPr lang="en-CA" sz="2400" dirty="0">
                <a:solidFill>
                  <a:schemeClr val="bg1">
                    <a:lumMod val="10000"/>
                  </a:schemeClr>
                </a:solidFill>
                <a:effectLst/>
                <a:latin typeface="Arial" panose="020B0604020202020204" pitchFamily="34" charset="0"/>
                <a:ea typeface="Calibri" panose="020F0502020204030204" pitchFamily="34" charset="0"/>
              </a:rPr>
              <a:t> enable employees to </a:t>
            </a:r>
            <a:r>
              <a:rPr lang="en-US" sz="2400" dirty="0">
                <a:solidFill>
                  <a:schemeClr val="bg1">
                    <a:lumMod val="10000"/>
                  </a:schemeClr>
                </a:solidFill>
                <a:effectLst/>
                <a:latin typeface="Arial" panose="020B0604020202020204" pitchFamily="34" charset="0"/>
                <a:ea typeface="Calibri" panose="020F0502020204030204" pitchFamily="34" charset="0"/>
              </a:rPr>
              <a:t>work from a common workspace as an alternative to their homes or to their usual central workplace locations, or as a touchdown point between meetings.</a:t>
            </a:r>
          </a:p>
        </p:txBody>
      </p:sp>
      <p:sp>
        <p:nvSpPr>
          <p:cNvPr id="14" name="TextBox 17">
            <a:extLst>
              <a:ext uri="{FF2B5EF4-FFF2-40B4-BE49-F238E27FC236}">
                <a16:creationId xmlns:a16="http://schemas.microsoft.com/office/drawing/2014/main" id="{8287CCED-73AA-420A-B7D6-23F467ADBC3A}"/>
              </a:ext>
            </a:extLst>
          </p:cNvPr>
          <p:cNvSpPr txBox="1"/>
          <p:nvPr/>
        </p:nvSpPr>
        <p:spPr>
          <a:xfrm>
            <a:off x="3403435" y="1094201"/>
            <a:ext cx="11011428" cy="461665"/>
          </a:xfrm>
          <a:prstGeom prst="rect">
            <a:avLst/>
          </a:prstGeom>
          <a:noFill/>
        </p:spPr>
        <p:txBody>
          <a:bodyPr wrap="square">
            <a:spAutoFit/>
          </a:bodyPr>
          <a:lstStyle/>
          <a:p>
            <a:r>
              <a:rPr lang="fr-CA" sz="2400" b="1" dirty="0">
                <a:solidFill>
                  <a:schemeClr val="accent1">
                    <a:lumMod val="75000"/>
                  </a:schemeClr>
                </a:solidFill>
                <a:effectLst/>
                <a:latin typeface="Arial" panose="020B0604020202020204" pitchFamily="34" charset="0"/>
                <a:ea typeface="Calibri" panose="020F0502020204030204" pitchFamily="34" charset="0"/>
              </a:rPr>
              <a:t>Work </a:t>
            </a:r>
            <a:r>
              <a:rPr lang="fr-CA" sz="2400" b="1" dirty="0" err="1">
                <a:solidFill>
                  <a:schemeClr val="accent1">
                    <a:lumMod val="75000"/>
                  </a:schemeClr>
                </a:solidFill>
                <a:effectLst/>
                <a:latin typeface="Arial" panose="020B0604020202020204" pitchFamily="34" charset="0"/>
                <a:ea typeface="Calibri" panose="020F0502020204030204" pitchFamily="34" charset="0"/>
              </a:rPr>
              <a:t>is</a:t>
            </a:r>
            <a:r>
              <a:rPr lang="fr-CA" sz="2400" b="1" dirty="0">
                <a:solidFill>
                  <a:schemeClr val="accent1">
                    <a:lumMod val="75000"/>
                  </a:schemeClr>
                </a:solidFill>
                <a:effectLst/>
                <a:latin typeface="Arial" panose="020B0604020202020204" pitchFamily="34" charset="0"/>
                <a:ea typeface="Calibri" panose="020F0502020204030204" pitchFamily="34" charset="0"/>
              </a:rPr>
              <a:t> an </a:t>
            </a:r>
            <a:r>
              <a:rPr lang="fr-CA" sz="2400" b="1" dirty="0" err="1">
                <a:solidFill>
                  <a:schemeClr val="accent1">
                    <a:lumMod val="75000"/>
                  </a:schemeClr>
                </a:solidFill>
                <a:effectLst/>
                <a:latin typeface="Arial" panose="020B0604020202020204" pitchFamily="34" charset="0"/>
                <a:ea typeface="Calibri" panose="020F0502020204030204" pitchFamily="34" charset="0"/>
              </a:rPr>
              <a:t>activity</a:t>
            </a:r>
            <a:r>
              <a:rPr lang="fr-CA" sz="2400" b="1" dirty="0">
                <a:solidFill>
                  <a:schemeClr val="accent1">
                    <a:lumMod val="75000"/>
                  </a:schemeClr>
                </a:solidFill>
                <a:effectLst/>
                <a:latin typeface="Arial" panose="020B0604020202020204" pitchFamily="34" charset="0"/>
                <a:ea typeface="Calibri" panose="020F0502020204030204" pitchFamily="34" charset="0"/>
              </a:rPr>
              <a:t>, not a place </a:t>
            </a:r>
            <a:endParaRPr lang="en-US" sz="2400" dirty="0">
              <a:solidFill>
                <a:schemeClr val="accent1">
                  <a:lumMod val="75000"/>
                </a:schemeClr>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05839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841708|-9405952|-16762020|-5751438|-5151986|PSPC&quot;,&quot;Id&quot;:&quot;63c1967b3041463a5084d33b&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PSPC">
  <a:themeElements>
    <a:clrScheme name="PSPC">
      <a:dk1>
        <a:srgbClr val="000000"/>
      </a:dk1>
      <a:lt1>
        <a:srgbClr val="F1F2F2"/>
      </a:lt1>
      <a:dk2>
        <a:srgbClr val="000000"/>
      </a:dk2>
      <a:lt2>
        <a:srgbClr val="F1F2F2"/>
      </a:lt2>
      <a:accent1>
        <a:srgbClr val="1E3652"/>
      </a:accent1>
      <a:accent2>
        <a:srgbClr val="636466"/>
      </a:accent2>
      <a:accent3>
        <a:srgbClr val="C3D941"/>
      </a:accent3>
      <a:accent4>
        <a:srgbClr val="A79F8F"/>
      </a:accent4>
      <a:accent5>
        <a:srgbClr val="BB583E"/>
      </a:accent5>
      <a:accent6>
        <a:srgbClr val="9D1F63"/>
      </a:accent6>
      <a:hlink>
        <a:srgbClr val="1E3652"/>
      </a:hlink>
      <a:folHlink>
        <a:srgbClr val="9D1F63"/>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PC" id="{66650124-61F8-4635-A014-276169D70544}" vid="{4A503D3E-0C2A-44FE-9FD5-9270B3E6CC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PSPC</Template>
  <TotalTime>1443</TotalTime>
  <Words>777</Words>
  <Application>Microsoft Office PowerPoint</Application>
  <PresentationFormat>Grand écran</PresentationFormat>
  <Paragraphs>101</Paragraphs>
  <Slides>16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Symbol</vt:lpstr>
      <vt:lpstr>Times New Roman</vt:lpstr>
      <vt:lpstr>PSPC</vt:lpstr>
      <vt:lpstr>The Future of Work from a Real Property Perspective</vt:lpstr>
      <vt:lpstr>Welcome</vt:lpstr>
      <vt:lpstr>Today’s agenda</vt:lpstr>
      <vt:lpstr>A changing global environment</vt:lpstr>
      <vt:lpstr>A global shift</vt:lpstr>
      <vt:lpstr>The post-pandemic reality </vt:lpstr>
      <vt:lpstr>Meanwhile at PSPC</vt:lpstr>
      <vt:lpstr>The Hybrid Model</vt:lpstr>
      <vt:lpstr>Hybrid Model / GCWorkplace vision</vt:lpstr>
      <vt:lpstr>Hybrid Model: Office Long Term Plan / Hub and Spoke model</vt:lpstr>
      <vt:lpstr>Aligning the hybrid model with the Government’s priorities</vt:lpstr>
      <vt:lpstr>Greening initiatives </vt:lpstr>
      <vt:lpstr>An accessible workspace for all</vt:lpstr>
      <vt:lpstr>The importance of reconciliation </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Benoit.Casey@pwgsc.gc.ca</dc:creator>
  <cp:lastModifiedBy>Robert-Ouellet, Morgane (SPAC/PSPC)</cp:lastModifiedBy>
  <cp:revision>93</cp:revision>
  <dcterms:created xsi:type="dcterms:W3CDTF">2020-07-30T03:13:02Z</dcterms:created>
  <dcterms:modified xsi:type="dcterms:W3CDTF">2023-01-17T18:31:52Z</dcterms:modified>
</cp:coreProperties>
</file>